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3" r:id="rId1"/>
    <p:sldMasterId id="2147483815" r:id="rId2"/>
  </p:sldMasterIdLst>
  <p:sldIdLst>
    <p:sldId id="256" r:id="rId3"/>
    <p:sldId id="257" r:id="rId4"/>
    <p:sldId id="262" r:id="rId5"/>
    <p:sldId id="265" r:id="rId6"/>
    <p:sldId id="259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81"/>
  </p:normalViewPr>
  <p:slideViewPr>
    <p:cSldViewPr snapToGrid="0" snapToObjects="1">
      <p:cViewPr>
        <p:scale>
          <a:sx n="130" d="100"/>
          <a:sy n="130" d="100"/>
        </p:scale>
        <p:origin x="-480" y="-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8573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3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220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30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10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67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65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49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0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47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4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376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44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783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88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4247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0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5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1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11/15/20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3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8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43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11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jp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383957"/>
            <a:ext cx="10058400" cy="2916194"/>
          </a:xfrm>
        </p:spPr>
        <p:txBody>
          <a:bodyPr>
            <a:noAutofit/>
          </a:bodyPr>
          <a:lstStyle/>
          <a:p>
            <a:pPr algn="r"/>
            <a:r>
              <a:rPr lang="en-US" sz="3600" b="1" dirty="0">
                <a:latin typeface="+mn-lt"/>
              </a:rPr>
              <a:t>The situation of unaccompanied minors in </a:t>
            </a:r>
            <a:r>
              <a:rPr lang="en-US" sz="3600" b="1" dirty="0" smtClean="0">
                <a:latin typeface="+mn-lt"/>
              </a:rPr>
              <a:t>Greece</a:t>
            </a:r>
            <a:br>
              <a:rPr lang="en-US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en-US" sz="2400" b="1" dirty="0">
                <a:latin typeface="+mn-lt"/>
              </a:rPr>
              <a:t>Eva TZAVALA</a:t>
            </a:r>
            <a:r>
              <a:rPr lang="en-US" sz="2400" dirty="0">
                <a:latin typeface="+mn-lt"/>
              </a:rPr>
              <a:t/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Researcher, Athens Public International Law Center, NKUA</a:t>
            </a:r>
            <a:r>
              <a:rPr lang="el-GR" sz="2400" dirty="0">
                <a:latin typeface="+mn-lt"/>
              </a:rPr>
              <a:t/>
            </a:r>
            <a:br>
              <a:rPr lang="el-GR" sz="2400" dirty="0">
                <a:latin typeface="+mn-lt"/>
              </a:rPr>
            </a:br>
            <a:r>
              <a:rPr lang="en-US" sz="2400" dirty="0">
                <a:latin typeface="+mn-lt"/>
              </a:rPr>
              <a:t>Legal Officer, Greek National Commission for Human </a:t>
            </a:r>
            <a:r>
              <a:rPr lang="en-US" sz="2400" dirty="0" smtClean="0">
                <a:latin typeface="+mn-lt"/>
              </a:rPr>
              <a:t>Rights</a:t>
            </a:r>
            <a:endParaRPr lang="en-US" sz="2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917990"/>
            <a:ext cx="10058400" cy="49427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000" b="1" dirty="0">
                <a:latin typeface="+mn-lt"/>
              </a:rPr>
              <a:t>Viedrina Workshop, 16 November</a:t>
            </a:r>
            <a:r>
              <a:rPr lang="el-GR" sz="2000" b="1" dirty="0">
                <a:latin typeface="+mn-lt"/>
              </a:rPr>
              <a:t> 2020</a:t>
            </a:r>
            <a:br>
              <a:rPr lang="el-GR" sz="2000" b="1" dirty="0">
                <a:latin typeface="+mn-lt"/>
              </a:rPr>
            </a:br>
            <a:endParaRPr lang="en-US" sz="2000" b="1" dirty="0">
              <a:latin typeface="+mn-lt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4A55677E-D131-404C-A8F9-3793014CF9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02" y="5090838"/>
            <a:ext cx="1300480" cy="894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B03FF7DC-0D71-48A4-BEDE-9284134FA0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992" y="5125651"/>
            <a:ext cx="3990975" cy="913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Εικόνα που περιέχει μαχαίρι&#10;&#10;Περιγραφή που δημιουργήθηκε αυτόματα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1" y="558457"/>
            <a:ext cx="3003550" cy="82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Basic logo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09828" y="518983"/>
            <a:ext cx="2839085" cy="743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590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Legal framework</a:t>
            </a:r>
            <a:endParaRPr lang="en-US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United Nations system</a:t>
            </a:r>
            <a:r>
              <a:rPr lang="en-US" sz="2400" dirty="0" smtClean="0"/>
              <a:t>: Convention on the Rights of the Child, ratified by Greece in 1993. In addition, Greece has ratified all major UN HR treaties: Genocide Convention, ICERD, ICCPR, ICESCR, </a:t>
            </a:r>
            <a:r>
              <a:rPr lang="en-US" sz="2400" dirty="0"/>
              <a:t>CEDAW</a:t>
            </a:r>
            <a:r>
              <a:rPr lang="en-US" sz="2400" dirty="0" smtClean="0"/>
              <a:t>, CAT, CRPD, ICPPED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Council of Europe</a:t>
            </a:r>
            <a:r>
              <a:rPr lang="en-US" sz="2400" dirty="0" smtClean="0"/>
              <a:t>: European Convention on Human Rights, Revised European Social </a:t>
            </a:r>
            <a:r>
              <a:rPr lang="en-US" sz="2400" dirty="0" smtClean="0"/>
              <a:t>Charter, Lanzarote Convention</a:t>
            </a:r>
            <a:endParaRPr lang="en-US" sz="2400" dirty="0" smtClean="0"/>
          </a:p>
          <a:p>
            <a:pPr>
              <a:buFont typeface="Wingdings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CEAS</a:t>
            </a:r>
            <a:r>
              <a:rPr lang="en-US" sz="2400" dirty="0" smtClean="0"/>
              <a:t>: EU Directives 2011/95 </a:t>
            </a:r>
            <a:r>
              <a:rPr lang="en-US" sz="2400" dirty="0"/>
              <a:t>on </a:t>
            </a:r>
            <a:r>
              <a:rPr lang="en-US" sz="2400" dirty="0" smtClean="0"/>
              <a:t>qualification, </a:t>
            </a:r>
            <a:r>
              <a:rPr lang="en-US" sz="2400" dirty="0"/>
              <a:t>2013/32 on asylum </a:t>
            </a:r>
            <a:r>
              <a:rPr lang="en-US" sz="2400" dirty="0" smtClean="0"/>
              <a:t>procedures, 2013/33 on reception conditions (transposition into the Greek legal order by P.D. 141/2013, L. 4375/2016 and L. 4540/2018 respectively)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Main national framework</a:t>
            </a:r>
            <a:r>
              <a:rPr lang="en-US" sz="2400" dirty="0" smtClean="0"/>
              <a:t>: Codifying </a:t>
            </a:r>
            <a:r>
              <a:rPr lang="en-US" sz="2400" dirty="0"/>
              <a:t>Law 4636/2019 on </a:t>
            </a:r>
            <a:r>
              <a:rPr lang="en-US" sz="2400" dirty="0" smtClean="0"/>
              <a:t>International Protection (as </a:t>
            </a:r>
            <a:r>
              <a:rPr lang="en-US" sz="2400" dirty="0"/>
              <a:t>amended by L. </a:t>
            </a:r>
            <a:r>
              <a:rPr lang="en-US" sz="2400" dirty="0" smtClean="0"/>
              <a:t>4686/2020)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4A55677E-D131-404C-A8F9-3793014CF9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438434"/>
            <a:ext cx="1300480" cy="894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180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Protection gaps (1)</a:t>
            </a:r>
            <a:endParaRPr lang="en-US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Access to safe accommodation</a:t>
            </a:r>
            <a:r>
              <a:rPr lang="en-US" sz="2400" dirty="0" smtClean="0"/>
              <a:t>: (</a:t>
            </a:r>
            <a:r>
              <a:rPr lang="en-GB" sz="2400" dirty="0" smtClean="0"/>
              <a:t>un)safe </a:t>
            </a:r>
            <a:r>
              <a:rPr lang="en-GB" sz="2400" dirty="0"/>
              <a:t>zones in hotspots, </a:t>
            </a:r>
            <a:r>
              <a:rPr lang="en-GB" sz="2400" dirty="0" smtClean="0"/>
              <a:t>“protective custody” </a:t>
            </a:r>
            <a:r>
              <a:rPr lang="en-GB" sz="2400" dirty="0"/>
              <a:t>in Police </a:t>
            </a:r>
            <a:r>
              <a:rPr lang="en-GB" sz="2400" dirty="0" smtClean="0"/>
              <a:t>Departments equals to detention, </a:t>
            </a:r>
            <a:r>
              <a:rPr lang="en-GB" sz="2400" dirty="0" smtClean="0"/>
              <a:t>homelessness</a:t>
            </a:r>
            <a:r>
              <a:rPr lang="en-US" sz="2400" dirty="0" smtClean="0"/>
              <a:t>. </a:t>
            </a:r>
            <a:r>
              <a:rPr lang="en-GB" sz="2400" dirty="0" smtClean="0"/>
              <a:t>Exposed </a:t>
            </a:r>
            <a:r>
              <a:rPr lang="en-GB" sz="2400" dirty="0"/>
              <a:t>to high safety risks (violent incidents, exploitation and trafficking</a:t>
            </a:r>
            <a:r>
              <a:rPr lang="en-GB" sz="2400" dirty="0" smtClean="0"/>
              <a:t>)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Appointment of a guardian</a:t>
            </a:r>
            <a:r>
              <a:rPr lang="en-US" sz="2400" dirty="0" smtClean="0"/>
              <a:t>: </a:t>
            </a:r>
            <a:r>
              <a:rPr lang="en-US" sz="2400" dirty="0"/>
              <a:t>T</a:t>
            </a:r>
            <a:r>
              <a:rPr lang="en-US" sz="2400" dirty="0" smtClean="0"/>
              <a:t>he new state guardianship system providing for professional guardians is still pending (2 years since the adoption of Greek </a:t>
            </a:r>
            <a:r>
              <a:rPr lang="en-US" sz="2400" dirty="0"/>
              <a:t>Law </a:t>
            </a:r>
            <a:r>
              <a:rPr lang="en-US" sz="2400" dirty="0" smtClean="0"/>
              <a:t>4554/2018). </a:t>
            </a:r>
            <a:endParaRPr lang="en-US" sz="2400" dirty="0" smtClean="0"/>
          </a:p>
          <a:p>
            <a:pPr>
              <a:buFont typeface="Wingdings" charset="2"/>
              <a:buChar char="§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Asylum procedures</a:t>
            </a:r>
            <a:r>
              <a:rPr lang="en-US" sz="2400" dirty="0" smtClean="0"/>
              <a:t>: </a:t>
            </a:r>
            <a:r>
              <a:rPr lang="en-US" sz="2400" dirty="0"/>
              <a:t>M</a:t>
            </a:r>
            <a:r>
              <a:rPr lang="en-US" sz="2400" dirty="0" smtClean="0"/>
              <a:t>ost applications for international protection of UAMs are examined under accelerated or border procedure. Procedural safeguards ? </a:t>
            </a:r>
            <a:r>
              <a:rPr lang="en-GB" sz="2400" dirty="0" smtClean="0"/>
              <a:t>No </a:t>
            </a:r>
            <a:r>
              <a:rPr lang="en-GB" sz="2400" dirty="0" smtClean="0"/>
              <a:t>guardian. No legal </a:t>
            </a:r>
            <a:r>
              <a:rPr lang="en-GB" sz="2400" dirty="0" smtClean="0"/>
              <a:t>advisor</a:t>
            </a:r>
            <a:r>
              <a:rPr lang="en-GB" sz="2400" dirty="0" smtClean="0"/>
              <a:t>. </a:t>
            </a:r>
            <a:r>
              <a:rPr lang="en-GB" sz="2400" dirty="0" smtClean="0"/>
              <a:t>No </a:t>
            </a:r>
            <a:r>
              <a:rPr lang="en-GB" sz="2400" dirty="0" smtClean="0"/>
              <a:t>social services</a:t>
            </a:r>
            <a:r>
              <a:rPr lang="en-GB" sz="2400" dirty="0" smtClean="0"/>
              <a:t>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charset="2"/>
              <a:buChar char="§"/>
            </a:pPr>
            <a:endParaRPr lang="en-US" sz="2400" dirty="0" smtClean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4A55677E-D131-404C-A8F9-3793014CF9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438434"/>
            <a:ext cx="1300480" cy="894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504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Protection gaps (2)</a:t>
            </a:r>
            <a:endParaRPr lang="en-US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Access to education</a:t>
            </a:r>
            <a:r>
              <a:rPr lang="en-US" sz="2400" dirty="0" smtClean="0"/>
              <a:t>: L. 4636/2019 provides for </a:t>
            </a:r>
            <a:r>
              <a:rPr lang="en-US" sz="2400" u="sng" dirty="0" smtClean="0"/>
              <a:t>an obligation </a:t>
            </a:r>
            <a:r>
              <a:rPr lang="en-US" sz="2400" dirty="0" smtClean="0"/>
              <a:t>(!) to get enrolled in public </a:t>
            </a:r>
            <a:r>
              <a:rPr lang="en-US" sz="2400" dirty="0" smtClean="0"/>
              <a:t>schools</a:t>
            </a:r>
            <a:r>
              <a:rPr lang="el-GR" sz="2400" dirty="0" smtClean="0"/>
              <a:t> </a:t>
            </a:r>
            <a:r>
              <a:rPr lang="en-US" sz="2400" dirty="0" smtClean="0"/>
              <a:t>with a penalty of reduction of material reception conditions.  </a:t>
            </a:r>
            <a:r>
              <a:rPr lang="en-GB" sz="2400" dirty="0"/>
              <a:t>O</a:t>
            </a:r>
            <a:r>
              <a:rPr lang="en-GB" sz="2400" dirty="0" smtClean="0"/>
              <a:t>ccasionally </a:t>
            </a:r>
            <a:r>
              <a:rPr lang="en-GB" sz="2400" dirty="0"/>
              <a:t>or no access to </a:t>
            </a:r>
            <a:r>
              <a:rPr lang="en-GB" sz="2400" dirty="0" smtClean="0"/>
              <a:t>formal</a:t>
            </a:r>
            <a:r>
              <a:rPr lang="en-GB" sz="2400" dirty="0" smtClean="0"/>
              <a:t> </a:t>
            </a:r>
            <a:r>
              <a:rPr lang="en-GB" sz="2400" dirty="0"/>
              <a:t>education</a:t>
            </a:r>
            <a:r>
              <a:rPr lang="en-US" sz="2400" dirty="0"/>
              <a:t> </a:t>
            </a:r>
            <a:r>
              <a:rPr lang="en-US" sz="2400" dirty="0" smtClean="0"/>
              <a:t>(esp. in times of Covid-19)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Access to health care</a:t>
            </a:r>
            <a:r>
              <a:rPr lang="en-US" sz="2400" dirty="0" smtClean="0"/>
              <a:t>: </a:t>
            </a:r>
            <a:r>
              <a:rPr lang="en-US" sz="2400" dirty="0" smtClean="0"/>
              <a:t>a legal limbo for several months for all asylum seekers (social </a:t>
            </a:r>
            <a:r>
              <a:rPr lang="en-US" sz="2400" dirty="0" smtClean="0"/>
              <a:t>security number </a:t>
            </a:r>
            <a:r>
              <a:rPr lang="en-US" sz="2400" dirty="0" smtClean="0"/>
              <a:t>vs health security number) – </a:t>
            </a:r>
            <a:r>
              <a:rPr lang="en-US" sz="2400" dirty="0" smtClean="0"/>
              <a:t>however L. </a:t>
            </a:r>
            <a:r>
              <a:rPr lang="el-GR" sz="2400" dirty="0" smtClean="0"/>
              <a:t>4368/2016 </a:t>
            </a:r>
            <a:r>
              <a:rPr lang="en-US" sz="2400" dirty="0" smtClean="0"/>
              <a:t>provides </a:t>
            </a:r>
            <a:r>
              <a:rPr lang="en-US" sz="2400" dirty="0" smtClean="0"/>
              <a:t>for free access </a:t>
            </a:r>
            <a:r>
              <a:rPr lang="en-US" sz="2400" dirty="0" smtClean="0"/>
              <a:t>t</a:t>
            </a:r>
            <a:r>
              <a:rPr lang="el-GR" sz="2400" dirty="0" smtClean="0"/>
              <a:t>ο </a:t>
            </a:r>
            <a:r>
              <a:rPr lang="en-US" sz="2400" dirty="0" smtClean="0"/>
              <a:t>public health </a:t>
            </a:r>
            <a:r>
              <a:rPr lang="en-US" sz="2400" dirty="0" smtClean="0"/>
              <a:t>services and free nursing and health care</a:t>
            </a:r>
            <a:r>
              <a:rPr lang="en-US" sz="2400" dirty="0"/>
              <a:t> </a:t>
            </a:r>
            <a:r>
              <a:rPr lang="en-US" sz="2400" dirty="0" smtClean="0"/>
              <a:t>to uninsured persons,</a:t>
            </a:r>
            <a:r>
              <a:rPr lang="en-US" sz="2400" dirty="0" smtClean="0"/>
              <a:t> including asylum seekers/refugees and members of their families</a:t>
            </a:r>
            <a:endParaRPr lang="en-US" sz="2400" dirty="0" smtClean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4A55677E-D131-404C-A8F9-3793014CF9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438434"/>
            <a:ext cx="1300480" cy="894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88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01" y="1"/>
            <a:ext cx="1728215" cy="685342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27135" y="159383"/>
            <a:ext cx="2173598" cy="50911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898076" y="842264"/>
            <a:ext cx="798322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  <a:tabLst>
                <a:tab pos="7969884" algn="l"/>
              </a:tabLst>
            </a:pPr>
            <a:r>
              <a:rPr lang="en-US" sz="1400" b="1" u="heavy" dirty="0">
                <a:uFill>
                  <a:solidFill>
                    <a:srgbClr val="808080"/>
                  </a:solidFill>
                </a:uFill>
                <a:latin typeface="Calibri"/>
                <a:cs typeface="Calibri"/>
              </a:rPr>
              <a:t> </a:t>
            </a:r>
            <a:r>
              <a:rPr lang="en-US" sz="1400" b="1" u="heavy" dirty="0" smtClean="0">
                <a:uFill>
                  <a:solidFill>
                    <a:srgbClr val="808080"/>
                  </a:solidFill>
                </a:uFill>
                <a:latin typeface="Calibri"/>
                <a:cs typeface="Calibri"/>
              </a:rPr>
              <a:t>   </a:t>
            </a:r>
            <a:r>
              <a:rPr sz="1400" b="1" u="heavy" spc="-5" dirty="0" smtClean="0">
                <a:uFill>
                  <a:solidFill>
                    <a:srgbClr val="808080"/>
                  </a:solidFill>
                </a:uFill>
                <a:latin typeface="Calibri"/>
                <a:cs typeface="Calibri"/>
              </a:rPr>
              <a:t>31 </a:t>
            </a:r>
            <a:r>
              <a:rPr sz="1400" b="1" u="heavy" spc="-5" dirty="0">
                <a:uFill>
                  <a:solidFill>
                    <a:srgbClr val="808080"/>
                  </a:solidFill>
                </a:uFill>
                <a:latin typeface="Calibri"/>
                <a:cs typeface="Calibri"/>
              </a:rPr>
              <a:t>October</a:t>
            </a:r>
            <a:r>
              <a:rPr sz="1400" b="1" u="heavy" spc="-75" dirty="0">
                <a:uFill>
                  <a:solidFill>
                    <a:srgbClr val="80808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heavy" spc="-5" dirty="0">
                <a:uFill>
                  <a:solidFill>
                    <a:srgbClr val="808080"/>
                  </a:solidFill>
                </a:uFill>
                <a:latin typeface="Calibri"/>
                <a:cs typeface="Calibri"/>
              </a:rPr>
              <a:t>2020</a:t>
            </a:r>
            <a:r>
              <a:rPr sz="1400" u="heavy" spc="-5" dirty="0">
                <a:uFill>
                  <a:solidFill>
                    <a:srgbClr val="808080"/>
                  </a:solidFill>
                </a:uFill>
                <a:latin typeface="Calibri"/>
                <a:cs typeface="Calibri"/>
              </a:rPr>
              <a:t>	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20595" y="0"/>
            <a:ext cx="664464" cy="61112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8404986" y="635888"/>
            <a:ext cx="209677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spc="-5" dirty="0">
                <a:latin typeface="Calibri"/>
                <a:cs typeface="Calibri"/>
              </a:rPr>
              <a:t>National </a:t>
            </a:r>
            <a:r>
              <a:rPr sz="1100" b="1" dirty="0">
                <a:latin typeface="Calibri"/>
                <a:cs typeface="Calibri"/>
              </a:rPr>
              <a:t>Center </a:t>
            </a:r>
            <a:r>
              <a:rPr sz="1100" b="1" spc="-5" dirty="0">
                <a:latin typeface="Calibri"/>
                <a:cs typeface="Calibri"/>
              </a:rPr>
              <a:t>for Social</a:t>
            </a:r>
            <a:r>
              <a:rPr sz="1100" b="1" spc="-4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Solidarity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121152" y="1799845"/>
            <a:ext cx="5090795" cy="1716405"/>
            <a:chOff x="1978151" y="1799844"/>
            <a:chExt cx="5090795" cy="1716405"/>
          </a:xfrm>
        </p:grpSpPr>
        <p:sp>
          <p:nvSpPr>
            <p:cNvPr id="9" name="object 9"/>
            <p:cNvSpPr/>
            <p:nvPr/>
          </p:nvSpPr>
          <p:spPr>
            <a:xfrm>
              <a:off x="2814828" y="2410967"/>
              <a:ext cx="1003300" cy="1073150"/>
            </a:xfrm>
            <a:custGeom>
              <a:avLst/>
              <a:gdLst/>
              <a:ahLst/>
              <a:cxnLst/>
              <a:rect l="l" t="t" r="r" b="b"/>
              <a:pathLst>
                <a:path w="1003300" h="1073150">
                  <a:moveTo>
                    <a:pt x="199644" y="6096"/>
                  </a:moveTo>
                  <a:lnTo>
                    <a:pt x="0" y="6096"/>
                  </a:lnTo>
                  <a:lnTo>
                    <a:pt x="0" y="1072896"/>
                  </a:lnTo>
                  <a:lnTo>
                    <a:pt x="199644" y="1072896"/>
                  </a:lnTo>
                  <a:lnTo>
                    <a:pt x="199644" y="6096"/>
                  </a:lnTo>
                  <a:close/>
                </a:path>
                <a:path w="1003300" h="1073150">
                  <a:moveTo>
                    <a:pt x="467868" y="0"/>
                  </a:moveTo>
                  <a:lnTo>
                    <a:pt x="268224" y="0"/>
                  </a:lnTo>
                  <a:lnTo>
                    <a:pt x="268224" y="1072896"/>
                  </a:lnTo>
                  <a:lnTo>
                    <a:pt x="467868" y="1072896"/>
                  </a:lnTo>
                  <a:lnTo>
                    <a:pt x="467868" y="0"/>
                  </a:lnTo>
                  <a:close/>
                </a:path>
                <a:path w="1003300" h="1073150">
                  <a:moveTo>
                    <a:pt x="734568" y="21336"/>
                  </a:moveTo>
                  <a:lnTo>
                    <a:pt x="534924" y="21336"/>
                  </a:lnTo>
                  <a:lnTo>
                    <a:pt x="534924" y="1072896"/>
                  </a:lnTo>
                  <a:lnTo>
                    <a:pt x="734568" y="1072896"/>
                  </a:lnTo>
                  <a:lnTo>
                    <a:pt x="734568" y="21336"/>
                  </a:lnTo>
                  <a:close/>
                </a:path>
                <a:path w="1003300" h="1073150">
                  <a:moveTo>
                    <a:pt x="1002792" y="67056"/>
                  </a:moveTo>
                  <a:lnTo>
                    <a:pt x="803148" y="67056"/>
                  </a:lnTo>
                  <a:lnTo>
                    <a:pt x="803148" y="1072896"/>
                  </a:lnTo>
                  <a:lnTo>
                    <a:pt x="1002792" y="1072896"/>
                  </a:lnTo>
                  <a:lnTo>
                    <a:pt x="1002792" y="67056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17975" y="2287524"/>
              <a:ext cx="200025" cy="190500"/>
            </a:xfrm>
            <a:custGeom>
              <a:avLst/>
              <a:gdLst/>
              <a:ahLst/>
              <a:cxnLst/>
              <a:rect l="l" t="t" r="r" b="b"/>
              <a:pathLst>
                <a:path w="200025" h="190500">
                  <a:moveTo>
                    <a:pt x="199644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199644" y="190500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17975" y="1799844"/>
              <a:ext cx="200025" cy="487680"/>
            </a:xfrm>
            <a:custGeom>
              <a:avLst/>
              <a:gdLst/>
              <a:ahLst/>
              <a:cxnLst/>
              <a:rect l="l" t="t" r="r" b="b"/>
              <a:pathLst>
                <a:path w="200025" h="487680">
                  <a:moveTo>
                    <a:pt x="199644" y="0"/>
                  </a:moveTo>
                  <a:lnTo>
                    <a:pt x="0" y="0"/>
                  </a:lnTo>
                  <a:lnTo>
                    <a:pt x="0" y="487679"/>
                  </a:lnTo>
                  <a:lnTo>
                    <a:pt x="199644" y="487679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86200" y="2508504"/>
              <a:ext cx="200025" cy="975360"/>
            </a:xfrm>
            <a:custGeom>
              <a:avLst/>
              <a:gdLst/>
              <a:ahLst/>
              <a:cxnLst/>
              <a:rect l="l" t="t" r="r" b="b"/>
              <a:pathLst>
                <a:path w="200025" h="975360">
                  <a:moveTo>
                    <a:pt x="199644" y="0"/>
                  </a:moveTo>
                  <a:lnTo>
                    <a:pt x="0" y="0"/>
                  </a:lnTo>
                  <a:lnTo>
                    <a:pt x="0" y="975360"/>
                  </a:lnTo>
                  <a:lnTo>
                    <a:pt x="199644" y="975360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86200" y="2313431"/>
              <a:ext cx="200025" cy="195580"/>
            </a:xfrm>
            <a:custGeom>
              <a:avLst/>
              <a:gdLst/>
              <a:ahLst/>
              <a:cxnLst/>
              <a:rect l="l" t="t" r="r" b="b"/>
              <a:pathLst>
                <a:path w="200025" h="195580">
                  <a:moveTo>
                    <a:pt x="199644" y="0"/>
                  </a:moveTo>
                  <a:lnTo>
                    <a:pt x="0" y="0"/>
                  </a:lnTo>
                  <a:lnTo>
                    <a:pt x="0" y="195071"/>
                  </a:lnTo>
                  <a:lnTo>
                    <a:pt x="199644" y="195071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86200" y="1822704"/>
              <a:ext cx="200025" cy="490855"/>
            </a:xfrm>
            <a:custGeom>
              <a:avLst/>
              <a:gdLst/>
              <a:ahLst/>
              <a:cxnLst/>
              <a:rect l="l" t="t" r="r" b="b"/>
              <a:pathLst>
                <a:path w="200025" h="490855">
                  <a:moveTo>
                    <a:pt x="199644" y="0"/>
                  </a:moveTo>
                  <a:lnTo>
                    <a:pt x="0" y="0"/>
                  </a:lnTo>
                  <a:lnTo>
                    <a:pt x="0" y="490728"/>
                  </a:lnTo>
                  <a:lnTo>
                    <a:pt x="199644" y="490728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52900" y="2569463"/>
              <a:ext cx="200025" cy="914400"/>
            </a:xfrm>
            <a:custGeom>
              <a:avLst/>
              <a:gdLst/>
              <a:ahLst/>
              <a:cxnLst/>
              <a:rect l="l" t="t" r="r" b="b"/>
              <a:pathLst>
                <a:path w="200025" h="914400">
                  <a:moveTo>
                    <a:pt x="199644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199644" y="914400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52900" y="2363724"/>
              <a:ext cx="200025" cy="205740"/>
            </a:xfrm>
            <a:custGeom>
              <a:avLst/>
              <a:gdLst/>
              <a:ahLst/>
              <a:cxnLst/>
              <a:rect l="l" t="t" r="r" b="b"/>
              <a:pathLst>
                <a:path w="200025" h="205739">
                  <a:moveTo>
                    <a:pt x="199644" y="0"/>
                  </a:moveTo>
                  <a:lnTo>
                    <a:pt x="0" y="0"/>
                  </a:lnTo>
                  <a:lnTo>
                    <a:pt x="0" y="205739"/>
                  </a:lnTo>
                  <a:lnTo>
                    <a:pt x="199644" y="205739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52900" y="1865376"/>
              <a:ext cx="200025" cy="498475"/>
            </a:xfrm>
            <a:custGeom>
              <a:avLst/>
              <a:gdLst/>
              <a:ahLst/>
              <a:cxnLst/>
              <a:rect l="l" t="t" r="r" b="b"/>
              <a:pathLst>
                <a:path w="200025" h="498475">
                  <a:moveTo>
                    <a:pt x="199644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199644" y="498348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21123" y="2604516"/>
              <a:ext cx="200025" cy="879475"/>
            </a:xfrm>
            <a:custGeom>
              <a:avLst/>
              <a:gdLst/>
              <a:ahLst/>
              <a:cxnLst/>
              <a:rect l="l" t="t" r="r" b="b"/>
              <a:pathLst>
                <a:path w="200025" h="879475">
                  <a:moveTo>
                    <a:pt x="199643" y="0"/>
                  </a:moveTo>
                  <a:lnTo>
                    <a:pt x="0" y="0"/>
                  </a:lnTo>
                  <a:lnTo>
                    <a:pt x="0" y="879348"/>
                  </a:lnTo>
                  <a:lnTo>
                    <a:pt x="199643" y="879348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421123" y="2392680"/>
              <a:ext cx="200025" cy="212090"/>
            </a:xfrm>
            <a:custGeom>
              <a:avLst/>
              <a:gdLst/>
              <a:ahLst/>
              <a:cxnLst/>
              <a:rect l="l" t="t" r="r" b="b"/>
              <a:pathLst>
                <a:path w="200025" h="212089">
                  <a:moveTo>
                    <a:pt x="199643" y="0"/>
                  </a:moveTo>
                  <a:lnTo>
                    <a:pt x="0" y="0"/>
                  </a:lnTo>
                  <a:lnTo>
                    <a:pt x="0" y="211836"/>
                  </a:lnTo>
                  <a:lnTo>
                    <a:pt x="199643" y="211836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21123" y="1883664"/>
              <a:ext cx="200025" cy="509270"/>
            </a:xfrm>
            <a:custGeom>
              <a:avLst/>
              <a:gdLst/>
              <a:ahLst/>
              <a:cxnLst/>
              <a:rect l="l" t="t" r="r" b="b"/>
              <a:pathLst>
                <a:path w="200025" h="509269">
                  <a:moveTo>
                    <a:pt x="199643" y="0"/>
                  </a:moveTo>
                  <a:lnTo>
                    <a:pt x="0" y="0"/>
                  </a:lnTo>
                  <a:lnTo>
                    <a:pt x="0" y="509015"/>
                  </a:lnTo>
                  <a:lnTo>
                    <a:pt x="199643" y="509015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87823" y="2653283"/>
              <a:ext cx="200025" cy="830580"/>
            </a:xfrm>
            <a:custGeom>
              <a:avLst/>
              <a:gdLst/>
              <a:ahLst/>
              <a:cxnLst/>
              <a:rect l="l" t="t" r="r" b="b"/>
              <a:pathLst>
                <a:path w="200025" h="830579">
                  <a:moveTo>
                    <a:pt x="199643" y="0"/>
                  </a:moveTo>
                  <a:lnTo>
                    <a:pt x="0" y="0"/>
                  </a:lnTo>
                  <a:lnTo>
                    <a:pt x="0" y="830579"/>
                  </a:lnTo>
                  <a:lnTo>
                    <a:pt x="199643" y="830579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87823" y="2438400"/>
              <a:ext cx="200025" cy="215265"/>
            </a:xfrm>
            <a:custGeom>
              <a:avLst/>
              <a:gdLst/>
              <a:ahLst/>
              <a:cxnLst/>
              <a:rect l="l" t="t" r="r" b="b"/>
              <a:pathLst>
                <a:path w="200025" h="215264">
                  <a:moveTo>
                    <a:pt x="199643" y="0"/>
                  </a:moveTo>
                  <a:lnTo>
                    <a:pt x="0" y="0"/>
                  </a:lnTo>
                  <a:lnTo>
                    <a:pt x="0" y="214884"/>
                  </a:lnTo>
                  <a:lnTo>
                    <a:pt x="199643" y="214884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687823" y="1937004"/>
              <a:ext cx="200025" cy="501650"/>
            </a:xfrm>
            <a:custGeom>
              <a:avLst/>
              <a:gdLst/>
              <a:ahLst/>
              <a:cxnLst/>
              <a:rect l="l" t="t" r="r" b="b"/>
              <a:pathLst>
                <a:path w="200025" h="501650">
                  <a:moveTo>
                    <a:pt x="199643" y="0"/>
                  </a:moveTo>
                  <a:lnTo>
                    <a:pt x="0" y="0"/>
                  </a:lnTo>
                  <a:lnTo>
                    <a:pt x="0" y="501396"/>
                  </a:lnTo>
                  <a:lnTo>
                    <a:pt x="199643" y="501396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956047" y="2706624"/>
              <a:ext cx="200025" cy="777240"/>
            </a:xfrm>
            <a:custGeom>
              <a:avLst/>
              <a:gdLst/>
              <a:ahLst/>
              <a:cxnLst/>
              <a:rect l="l" t="t" r="r" b="b"/>
              <a:pathLst>
                <a:path w="200025" h="777239">
                  <a:moveTo>
                    <a:pt x="199643" y="0"/>
                  </a:moveTo>
                  <a:lnTo>
                    <a:pt x="0" y="0"/>
                  </a:lnTo>
                  <a:lnTo>
                    <a:pt x="0" y="777239"/>
                  </a:lnTo>
                  <a:lnTo>
                    <a:pt x="199643" y="777239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956047" y="2456688"/>
              <a:ext cx="200025" cy="250190"/>
            </a:xfrm>
            <a:custGeom>
              <a:avLst/>
              <a:gdLst/>
              <a:ahLst/>
              <a:cxnLst/>
              <a:rect l="l" t="t" r="r" b="b"/>
              <a:pathLst>
                <a:path w="200025" h="250189">
                  <a:moveTo>
                    <a:pt x="199643" y="0"/>
                  </a:moveTo>
                  <a:lnTo>
                    <a:pt x="0" y="0"/>
                  </a:lnTo>
                  <a:lnTo>
                    <a:pt x="0" y="249936"/>
                  </a:lnTo>
                  <a:lnTo>
                    <a:pt x="199643" y="249936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956047" y="1958340"/>
              <a:ext cx="200025" cy="498475"/>
            </a:xfrm>
            <a:custGeom>
              <a:avLst/>
              <a:gdLst/>
              <a:ahLst/>
              <a:cxnLst/>
              <a:rect l="l" t="t" r="r" b="b"/>
              <a:pathLst>
                <a:path w="200025" h="498475">
                  <a:moveTo>
                    <a:pt x="199643" y="0"/>
                  </a:moveTo>
                  <a:lnTo>
                    <a:pt x="0" y="0"/>
                  </a:lnTo>
                  <a:lnTo>
                    <a:pt x="0" y="498348"/>
                  </a:lnTo>
                  <a:lnTo>
                    <a:pt x="199643" y="498348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224272" y="2726436"/>
              <a:ext cx="200025" cy="757555"/>
            </a:xfrm>
            <a:custGeom>
              <a:avLst/>
              <a:gdLst/>
              <a:ahLst/>
              <a:cxnLst/>
              <a:rect l="l" t="t" r="r" b="b"/>
              <a:pathLst>
                <a:path w="200025" h="757554">
                  <a:moveTo>
                    <a:pt x="199643" y="0"/>
                  </a:moveTo>
                  <a:lnTo>
                    <a:pt x="0" y="0"/>
                  </a:lnTo>
                  <a:lnTo>
                    <a:pt x="0" y="757427"/>
                  </a:lnTo>
                  <a:lnTo>
                    <a:pt x="199643" y="757427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24272" y="2467356"/>
              <a:ext cx="200025" cy="259079"/>
            </a:xfrm>
            <a:custGeom>
              <a:avLst/>
              <a:gdLst/>
              <a:ahLst/>
              <a:cxnLst/>
              <a:rect l="l" t="t" r="r" b="b"/>
              <a:pathLst>
                <a:path w="200025" h="259080">
                  <a:moveTo>
                    <a:pt x="199643" y="0"/>
                  </a:moveTo>
                  <a:lnTo>
                    <a:pt x="0" y="0"/>
                  </a:lnTo>
                  <a:lnTo>
                    <a:pt x="0" y="259080"/>
                  </a:lnTo>
                  <a:lnTo>
                    <a:pt x="199643" y="259080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24272" y="1978152"/>
              <a:ext cx="200025" cy="489584"/>
            </a:xfrm>
            <a:custGeom>
              <a:avLst/>
              <a:gdLst/>
              <a:ahLst/>
              <a:cxnLst/>
              <a:rect l="l" t="t" r="r" b="b"/>
              <a:pathLst>
                <a:path w="200025" h="489585">
                  <a:moveTo>
                    <a:pt x="199643" y="0"/>
                  </a:moveTo>
                  <a:lnTo>
                    <a:pt x="0" y="0"/>
                  </a:lnTo>
                  <a:lnTo>
                    <a:pt x="0" y="489203"/>
                  </a:lnTo>
                  <a:lnTo>
                    <a:pt x="199643" y="489203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90972" y="2729483"/>
              <a:ext cx="200025" cy="754380"/>
            </a:xfrm>
            <a:custGeom>
              <a:avLst/>
              <a:gdLst/>
              <a:ahLst/>
              <a:cxnLst/>
              <a:rect l="l" t="t" r="r" b="b"/>
              <a:pathLst>
                <a:path w="200025" h="754379">
                  <a:moveTo>
                    <a:pt x="199643" y="0"/>
                  </a:moveTo>
                  <a:lnTo>
                    <a:pt x="0" y="0"/>
                  </a:lnTo>
                  <a:lnTo>
                    <a:pt x="0" y="754379"/>
                  </a:lnTo>
                  <a:lnTo>
                    <a:pt x="199643" y="754379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90972" y="2497836"/>
              <a:ext cx="200025" cy="231775"/>
            </a:xfrm>
            <a:custGeom>
              <a:avLst/>
              <a:gdLst/>
              <a:ahLst/>
              <a:cxnLst/>
              <a:rect l="l" t="t" r="r" b="b"/>
              <a:pathLst>
                <a:path w="200025" h="231775">
                  <a:moveTo>
                    <a:pt x="199643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99643" y="231648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490972" y="1993392"/>
              <a:ext cx="200025" cy="504825"/>
            </a:xfrm>
            <a:custGeom>
              <a:avLst/>
              <a:gdLst/>
              <a:ahLst/>
              <a:cxnLst/>
              <a:rect l="l" t="t" r="r" b="b"/>
              <a:pathLst>
                <a:path w="200025" h="504825">
                  <a:moveTo>
                    <a:pt x="199643" y="0"/>
                  </a:moveTo>
                  <a:lnTo>
                    <a:pt x="0" y="0"/>
                  </a:lnTo>
                  <a:lnTo>
                    <a:pt x="0" y="504444"/>
                  </a:lnTo>
                  <a:lnTo>
                    <a:pt x="199643" y="504444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59195" y="2743200"/>
              <a:ext cx="200025" cy="741045"/>
            </a:xfrm>
            <a:custGeom>
              <a:avLst/>
              <a:gdLst/>
              <a:ahLst/>
              <a:cxnLst/>
              <a:rect l="l" t="t" r="r" b="b"/>
              <a:pathLst>
                <a:path w="200025" h="741045">
                  <a:moveTo>
                    <a:pt x="199643" y="0"/>
                  </a:moveTo>
                  <a:lnTo>
                    <a:pt x="0" y="0"/>
                  </a:lnTo>
                  <a:lnTo>
                    <a:pt x="0" y="740663"/>
                  </a:lnTo>
                  <a:lnTo>
                    <a:pt x="199643" y="740663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59195" y="2537460"/>
              <a:ext cx="200025" cy="205740"/>
            </a:xfrm>
            <a:custGeom>
              <a:avLst/>
              <a:gdLst/>
              <a:ahLst/>
              <a:cxnLst/>
              <a:rect l="l" t="t" r="r" b="b"/>
              <a:pathLst>
                <a:path w="200025" h="205739">
                  <a:moveTo>
                    <a:pt x="199643" y="0"/>
                  </a:moveTo>
                  <a:lnTo>
                    <a:pt x="0" y="0"/>
                  </a:lnTo>
                  <a:lnTo>
                    <a:pt x="0" y="205739"/>
                  </a:lnTo>
                  <a:lnTo>
                    <a:pt x="199643" y="205739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9195" y="2023872"/>
              <a:ext cx="200025" cy="513715"/>
            </a:xfrm>
            <a:custGeom>
              <a:avLst/>
              <a:gdLst/>
              <a:ahLst/>
              <a:cxnLst/>
              <a:rect l="l" t="t" r="r" b="b"/>
              <a:pathLst>
                <a:path w="200025" h="513714">
                  <a:moveTo>
                    <a:pt x="199643" y="0"/>
                  </a:moveTo>
                  <a:lnTo>
                    <a:pt x="0" y="0"/>
                  </a:lnTo>
                  <a:lnTo>
                    <a:pt x="0" y="513588"/>
                  </a:lnTo>
                  <a:lnTo>
                    <a:pt x="199643" y="513588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027419" y="2883408"/>
              <a:ext cx="200025" cy="600710"/>
            </a:xfrm>
            <a:custGeom>
              <a:avLst/>
              <a:gdLst/>
              <a:ahLst/>
              <a:cxnLst/>
              <a:rect l="l" t="t" r="r" b="b"/>
              <a:pathLst>
                <a:path w="200025" h="600710">
                  <a:moveTo>
                    <a:pt x="199643" y="0"/>
                  </a:moveTo>
                  <a:lnTo>
                    <a:pt x="0" y="0"/>
                  </a:lnTo>
                  <a:lnTo>
                    <a:pt x="0" y="600455"/>
                  </a:lnTo>
                  <a:lnTo>
                    <a:pt x="199643" y="600455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027419" y="2531363"/>
              <a:ext cx="200025" cy="352425"/>
            </a:xfrm>
            <a:custGeom>
              <a:avLst/>
              <a:gdLst/>
              <a:ahLst/>
              <a:cxnLst/>
              <a:rect l="l" t="t" r="r" b="b"/>
              <a:pathLst>
                <a:path w="200025" h="352425">
                  <a:moveTo>
                    <a:pt x="199643" y="0"/>
                  </a:moveTo>
                  <a:lnTo>
                    <a:pt x="0" y="0"/>
                  </a:lnTo>
                  <a:lnTo>
                    <a:pt x="0" y="352044"/>
                  </a:lnTo>
                  <a:lnTo>
                    <a:pt x="199643" y="352044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027419" y="2023872"/>
              <a:ext cx="200025" cy="508000"/>
            </a:xfrm>
            <a:custGeom>
              <a:avLst/>
              <a:gdLst/>
              <a:ahLst/>
              <a:cxnLst/>
              <a:rect l="l" t="t" r="r" b="b"/>
              <a:pathLst>
                <a:path w="200025" h="508000">
                  <a:moveTo>
                    <a:pt x="199643" y="0"/>
                  </a:moveTo>
                  <a:lnTo>
                    <a:pt x="0" y="0"/>
                  </a:lnTo>
                  <a:lnTo>
                    <a:pt x="0" y="507491"/>
                  </a:lnTo>
                  <a:lnTo>
                    <a:pt x="199643" y="507491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294119" y="2970276"/>
              <a:ext cx="200025" cy="513715"/>
            </a:xfrm>
            <a:custGeom>
              <a:avLst/>
              <a:gdLst/>
              <a:ahLst/>
              <a:cxnLst/>
              <a:rect l="l" t="t" r="r" b="b"/>
              <a:pathLst>
                <a:path w="200025" h="513714">
                  <a:moveTo>
                    <a:pt x="199643" y="0"/>
                  </a:moveTo>
                  <a:lnTo>
                    <a:pt x="0" y="0"/>
                  </a:lnTo>
                  <a:lnTo>
                    <a:pt x="0" y="513588"/>
                  </a:lnTo>
                  <a:lnTo>
                    <a:pt x="199643" y="513588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294119" y="2584704"/>
              <a:ext cx="200025" cy="386080"/>
            </a:xfrm>
            <a:custGeom>
              <a:avLst/>
              <a:gdLst/>
              <a:ahLst/>
              <a:cxnLst/>
              <a:rect l="l" t="t" r="r" b="b"/>
              <a:pathLst>
                <a:path w="200025" h="386080">
                  <a:moveTo>
                    <a:pt x="199643" y="0"/>
                  </a:moveTo>
                  <a:lnTo>
                    <a:pt x="0" y="0"/>
                  </a:lnTo>
                  <a:lnTo>
                    <a:pt x="0" y="385572"/>
                  </a:lnTo>
                  <a:lnTo>
                    <a:pt x="199643" y="385572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94119" y="2089404"/>
              <a:ext cx="200025" cy="495300"/>
            </a:xfrm>
            <a:custGeom>
              <a:avLst/>
              <a:gdLst/>
              <a:ahLst/>
              <a:cxnLst/>
              <a:rect l="l" t="t" r="r" b="b"/>
              <a:pathLst>
                <a:path w="200025" h="495300">
                  <a:moveTo>
                    <a:pt x="199643" y="0"/>
                  </a:moveTo>
                  <a:lnTo>
                    <a:pt x="0" y="0"/>
                  </a:lnTo>
                  <a:lnTo>
                    <a:pt x="0" y="495300"/>
                  </a:lnTo>
                  <a:lnTo>
                    <a:pt x="199643" y="495300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562343" y="2977896"/>
              <a:ext cx="200025" cy="506095"/>
            </a:xfrm>
            <a:custGeom>
              <a:avLst/>
              <a:gdLst/>
              <a:ahLst/>
              <a:cxnLst/>
              <a:rect l="l" t="t" r="r" b="b"/>
              <a:pathLst>
                <a:path w="200025" h="506095">
                  <a:moveTo>
                    <a:pt x="199644" y="0"/>
                  </a:moveTo>
                  <a:lnTo>
                    <a:pt x="0" y="0"/>
                  </a:lnTo>
                  <a:lnTo>
                    <a:pt x="0" y="505967"/>
                  </a:lnTo>
                  <a:lnTo>
                    <a:pt x="199644" y="505967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562343" y="2599944"/>
              <a:ext cx="200025" cy="378460"/>
            </a:xfrm>
            <a:custGeom>
              <a:avLst/>
              <a:gdLst/>
              <a:ahLst/>
              <a:cxnLst/>
              <a:rect l="l" t="t" r="r" b="b"/>
              <a:pathLst>
                <a:path w="200025" h="378460">
                  <a:moveTo>
                    <a:pt x="199644" y="0"/>
                  </a:moveTo>
                  <a:lnTo>
                    <a:pt x="0" y="0"/>
                  </a:lnTo>
                  <a:lnTo>
                    <a:pt x="0" y="377951"/>
                  </a:lnTo>
                  <a:lnTo>
                    <a:pt x="199644" y="377951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562343" y="2100072"/>
              <a:ext cx="200025" cy="500380"/>
            </a:xfrm>
            <a:custGeom>
              <a:avLst/>
              <a:gdLst/>
              <a:ahLst/>
              <a:cxnLst/>
              <a:rect l="l" t="t" r="r" b="b"/>
              <a:pathLst>
                <a:path w="200025" h="500380">
                  <a:moveTo>
                    <a:pt x="199644" y="0"/>
                  </a:moveTo>
                  <a:lnTo>
                    <a:pt x="0" y="0"/>
                  </a:lnTo>
                  <a:lnTo>
                    <a:pt x="0" y="499872"/>
                  </a:lnTo>
                  <a:lnTo>
                    <a:pt x="199644" y="499872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30567" y="2974847"/>
              <a:ext cx="200025" cy="509270"/>
            </a:xfrm>
            <a:custGeom>
              <a:avLst/>
              <a:gdLst/>
              <a:ahLst/>
              <a:cxnLst/>
              <a:rect l="l" t="t" r="r" b="b"/>
              <a:pathLst>
                <a:path w="200025" h="509270">
                  <a:moveTo>
                    <a:pt x="199643" y="0"/>
                  </a:moveTo>
                  <a:lnTo>
                    <a:pt x="0" y="0"/>
                  </a:lnTo>
                  <a:lnTo>
                    <a:pt x="0" y="509015"/>
                  </a:lnTo>
                  <a:lnTo>
                    <a:pt x="199643" y="509015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830567" y="2596895"/>
              <a:ext cx="200025" cy="378460"/>
            </a:xfrm>
            <a:custGeom>
              <a:avLst/>
              <a:gdLst/>
              <a:ahLst/>
              <a:cxnLst/>
              <a:rect l="l" t="t" r="r" b="b"/>
              <a:pathLst>
                <a:path w="200025" h="378460">
                  <a:moveTo>
                    <a:pt x="199643" y="0"/>
                  </a:moveTo>
                  <a:lnTo>
                    <a:pt x="0" y="0"/>
                  </a:lnTo>
                  <a:lnTo>
                    <a:pt x="0" y="377951"/>
                  </a:lnTo>
                  <a:lnTo>
                    <a:pt x="199643" y="377951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830567" y="2074164"/>
              <a:ext cx="200025" cy="523240"/>
            </a:xfrm>
            <a:custGeom>
              <a:avLst/>
              <a:gdLst/>
              <a:ahLst/>
              <a:cxnLst/>
              <a:rect l="l" t="t" r="r" b="b"/>
              <a:pathLst>
                <a:path w="200025" h="523239">
                  <a:moveTo>
                    <a:pt x="199643" y="0"/>
                  </a:moveTo>
                  <a:lnTo>
                    <a:pt x="0" y="0"/>
                  </a:lnTo>
                  <a:lnTo>
                    <a:pt x="0" y="522732"/>
                  </a:lnTo>
                  <a:lnTo>
                    <a:pt x="199643" y="522732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978151" y="3483864"/>
              <a:ext cx="5085715" cy="32384"/>
            </a:xfrm>
            <a:custGeom>
              <a:avLst/>
              <a:gdLst/>
              <a:ahLst/>
              <a:cxnLst/>
              <a:rect l="l" t="t" r="r" b="b"/>
              <a:pathLst>
                <a:path w="5085715" h="32385">
                  <a:moveTo>
                    <a:pt x="0" y="0"/>
                  </a:moveTo>
                  <a:lnTo>
                    <a:pt x="5085588" y="0"/>
                  </a:lnTo>
                </a:path>
                <a:path w="5085715" h="32385">
                  <a:moveTo>
                    <a:pt x="803148" y="0"/>
                  </a:moveTo>
                  <a:lnTo>
                    <a:pt x="803148" y="32003"/>
                  </a:lnTo>
                </a:path>
                <a:path w="5085715" h="32385">
                  <a:moveTo>
                    <a:pt x="1069848" y="0"/>
                  </a:moveTo>
                  <a:lnTo>
                    <a:pt x="1069848" y="32003"/>
                  </a:lnTo>
                </a:path>
                <a:path w="5085715" h="32385">
                  <a:moveTo>
                    <a:pt x="1338072" y="0"/>
                  </a:moveTo>
                  <a:lnTo>
                    <a:pt x="1338072" y="32003"/>
                  </a:lnTo>
                </a:path>
                <a:path w="5085715" h="32385">
                  <a:moveTo>
                    <a:pt x="1606296" y="0"/>
                  </a:moveTo>
                  <a:lnTo>
                    <a:pt x="1606296" y="32003"/>
                  </a:lnTo>
                </a:path>
                <a:path w="5085715" h="32385">
                  <a:moveTo>
                    <a:pt x="1872996" y="0"/>
                  </a:moveTo>
                  <a:lnTo>
                    <a:pt x="1872996" y="32003"/>
                  </a:lnTo>
                </a:path>
                <a:path w="5085715" h="32385">
                  <a:moveTo>
                    <a:pt x="2141220" y="0"/>
                  </a:moveTo>
                  <a:lnTo>
                    <a:pt x="2141220" y="32003"/>
                  </a:lnTo>
                </a:path>
                <a:path w="5085715" h="32385">
                  <a:moveTo>
                    <a:pt x="2409444" y="0"/>
                  </a:moveTo>
                  <a:lnTo>
                    <a:pt x="2409444" y="32003"/>
                  </a:lnTo>
                </a:path>
                <a:path w="5085715" h="32385">
                  <a:moveTo>
                    <a:pt x="2676144" y="0"/>
                  </a:moveTo>
                  <a:lnTo>
                    <a:pt x="2676144" y="32003"/>
                  </a:lnTo>
                </a:path>
                <a:path w="5085715" h="32385">
                  <a:moveTo>
                    <a:pt x="2944368" y="0"/>
                  </a:moveTo>
                  <a:lnTo>
                    <a:pt x="2944368" y="32003"/>
                  </a:lnTo>
                </a:path>
                <a:path w="5085715" h="32385">
                  <a:moveTo>
                    <a:pt x="3211068" y="0"/>
                  </a:moveTo>
                  <a:lnTo>
                    <a:pt x="3211068" y="32003"/>
                  </a:lnTo>
                </a:path>
                <a:path w="5085715" h="32385">
                  <a:moveTo>
                    <a:pt x="3479292" y="0"/>
                  </a:moveTo>
                  <a:lnTo>
                    <a:pt x="3479292" y="32003"/>
                  </a:lnTo>
                </a:path>
                <a:path w="5085715" h="32385">
                  <a:moveTo>
                    <a:pt x="3747516" y="0"/>
                  </a:moveTo>
                  <a:lnTo>
                    <a:pt x="3747516" y="32003"/>
                  </a:lnTo>
                </a:path>
                <a:path w="5085715" h="32385">
                  <a:moveTo>
                    <a:pt x="4014216" y="0"/>
                  </a:moveTo>
                  <a:lnTo>
                    <a:pt x="4014216" y="32003"/>
                  </a:lnTo>
                </a:path>
                <a:path w="5085715" h="32385">
                  <a:moveTo>
                    <a:pt x="4282440" y="0"/>
                  </a:moveTo>
                  <a:lnTo>
                    <a:pt x="4282440" y="32003"/>
                  </a:lnTo>
                </a:path>
                <a:path w="5085715" h="32385">
                  <a:moveTo>
                    <a:pt x="4550664" y="0"/>
                  </a:moveTo>
                  <a:lnTo>
                    <a:pt x="4550664" y="32003"/>
                  </a:lnTo>
                </a:path>
                <a:path w="5085715" h="32385">
                  <a:moveTo>
                    <a:pt x="4817364" y="0"/>
                  </a:moveTo>
                  <a:lnTo>
                    <a:pt x="4817364" y="32003"/>
                  </a:lnTo>
                </a:path>
                <a:path w="5085715" h="32385">
                  <a:moveTo>
                    <a:pt x="5085588" y="0"/>
                  </a:moveTo>
                  <a:lnTo>
                    <a:pt x="5085588" y="32003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3154680" y="1679449"/>
            <a:ext cx="200025" cy="695325"/>
            <a:chOff x="2011679" y="1679448"/>
            <a:chExt cx="200025" cy="695325"/>
          </a:xfrm>
        </p:grpSpPr>
        <p:sp>
          <p:nvSpPr>
            <p:cNvPr id="50" name="object 50"/>
            <p:cNvSpPr/>
            <p:nvPr/>
          </p:nvSpPr>
          <p:spPr>
            <a:xfrm>
              <a:off x="2011679" y="2130552"/>
              <a:ext cx="200025" cy="243840"/>
            </a:xfrm>
            <a:custGeom>
              <a:avLst/>
              <a:gdLst/>
              <a:ahLst/>
              <a:cxnLst/>
              <a:rect l="l" t="t" r="r" b="b"/>
              <a:pathLst>
                <a:path w="200025" h="243839">
                  <a:moveTo>
                    <a:pt x="199644" y="0"/>
                  </a:moveTo>
                  <a:lnTo>
                    <a:pt x="0" y="0"/>
                  </a:lnTo>
                  <a:lnTo>
                    <a:pt x="0" y="243839"/>
                  </a:lnTo>
                  <a:lnTo>
                    <a:pt x="199644" y="243839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011679" y="1679448"/>
              <a:ext cx="200025" cy="451484"/>
            </a:xfrm>
            <a:custGeom>
              <a:avLst/>
              <a:gdLst/>
              <a:ahLst/>
              <a:cxnLst/>
              <a:rect l="l" t="t" r="r" b="b"/>
              <a:pathLst>
                <a:path w="200025" h="451485">
                  <a:moveTo>
                    <a:pt x="199644" y="0"/>
                  </a:moveTo>
                  <a:lnTo>
                    <a:pt x="0" y="0"/>
                  </a:lnTo>
                  <a:lnTo>
                    <a:pt x="0" y="451103"/>
                  </a:lnTo>
                  <a:lnTo>
                    <a:pt x="199644" y="451103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3422905" y="1691640"/>
            <a:ext cx="200025" cy="695325"/>
            <a:chOff x="2279904" y="1691639"/>
            <a:chExt cx="200025" cy="695325"/>
          </a:xfrm>
        </p:grpSpPr>
        <p:sp>
          <p:nvSpPr>
            <p:cNvPr id="53" name="object 53"/>
            <p:cNvSpPr/>
            <p:nvPr/>
          </p:nvSpPr>
          <p:spPr>
            <a:xfrm>
              <a:off x="2279904" y="2156459"/>
              <a:ext cx="200025" cy="230504"/>
            </a:xfrm>
            <a:custGeom>
              <a:avLst/>
              <a:gdLst/>
              <a:ahLst/>
              <a:cxnLst/>
              <a:rect l="l" t="t" r="r" b="b"/>
              <a:pathLst>
                <a:path w="200025" h="230505">
                  <a:moveTo>
                    <a:pt x="199644" y="0"/>
                  </a:moveTo>
                  <a:lnTo>
                    <a:pt x="0" y="0"/>
                  </a:lnTo>
                  <a:lnTo>
                    <a:pt x="0" y="230124"/>
                  </a:lnTo>
                  <a:lnTo>
                    <a:pt x="199644" y="230124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279904" y="1691639"/>
              <a:ext cx="200025" cy="464820"/>
            </a:xfrm>
            <a:custGeom>
              <a:avLst/>
              <a:gdLst/>
              <a:ahLst/>
              <a:cxnLst/>
              <a:rect l="l" t="t" r="r" b="b"/>
              <a:pathLst>
                <a:path w="200025" h="464819">
                  <a:moveTo>
                    <a:pt x="199644" y="0"/>
                  </a:moveTo>
                  <a:lnTo>
                    <a:pt x="0" y="0"/>
                  </a:lnTo>
                  <a:lnTo>
                    <a:pt x="0" y="464820"/>
                  </a:lnTo>
                  <a:lnTo>
                    <a:pt x="199644" y="464820"/>
                  </a:lnTo>
                  <a:lnTo>
                    <a:pt x="199644" y="0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/>
          <p:nvPr/>
        </p:nvSpPr>
        <p:spPr>
          <a:xfrm>
            <a:off x="3689605" y="1706879"/>
            <a:ext cx="200025" cy="469900"/>
          </a:xfrm>
          <a:custGeom>
            <a:avLst/>
            <a:gdLst/>
            <a:ahLst/>
            <a:cxnLst/>
            <a:rect l="l" t="t" r="r" b="b"/>
            <a:pathLst>
              <a:path w="200025" h="469900">
                <a:moveTo>
                  <a:pt x="199644" y="0"/>
                </a:moveTo>
                <a:lnTo>
                  <a:pt x="0" y="0"/>
                </a:lnTo>
                <a:lnTo>
                  <a:pt x="0" y="469392"/>
                </a:lnTo>
                <a:lnTo>
                  <a:pt x="199644" y="469392"/>
                </a:lnTo>
                <a:lnTo>
                  <a:pt x="199644" y="0"/>
                </a:lnTo>
                <a:close/>
              </a:path>
            </a:pathLst>
          </a:custGeom>
          <a:solidFill>
            <a:srgbClr val="18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957828" y="1755648"/>
            <a:ext cx="200025" cy="469900"/>
          </a:xfrm>
          <a:custGeom>
            <a:avLst/>
            <a:gdLst/>
            <a:ahLst/>
            <a:cxnLst/>
            <a:rect l="l" t="t" r="r" b="b"/>
            <a:pathLst>
              <a:path w="200025" h="469900">
                <a:moveTo>
                  <a:pt x="199644" y="0"/>
                </a:moveTo>
                <a:lnTo>
                  <a:pt x="0" y="0"/>
                </a:lnTo>
                <a:lnTo>
                  <a:pt x="0" y="469391"/>
                </a:lnTo>
                <a:lnTo>
                  <a:pt x="199644" y="469391"/>
                </a:lnTo>
                <a:lnTo>
                  <a:pt x="199644" y="0"/>
                </a:lnTo>
                <a:close/>
              </a:path>
            </a:pathLst>
          </a:custGeom>
          <a:solidFill>
            <a:srgbClr val="18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226052" y="1748028"/>
            <a:ext cx="200025" cy="475615"/>
          </a:xfrm>
          <a:custGeom>
            <a:avLst/>
            <a:gdLst/>
            <a:ahLst/>
            <a:cxnLst/>
            <a:rect l="l" t="t" r="r" b="b"/>
            <a:pathLst>
              <a:path w="200025" h="475614">
                <a:moveTo>
                  <a:pt x="199644" y="0"/>
                </a:moveTo>
                <a:lnTo>
                  <a:pt x="0" y="0"/>
                </a:lnTo>
                <a:lnTo>
                  <a:pt x="0" y="475488"/>
                </a:lnTo>
                <a:lnTo>
                  <a:pt x="199644" y="475488"/>
                </a:lnTo>
                <a:lnTo>
                  <a:pt x="199644" y="0"/>
                </a:lnTo>
                <a:close/>
              </a:path>
            </a:pathLst>
          </a:custGeom>
          <a:solidFill>
            <a:srgbClr val="18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492753" y="1772411"/>
            <a:ext cx="200025" cy="471170"/>
          </a:xfrm>
          <a:custGeom>
            <a:avLst/>
            <a:gdLst/>
            <a:ahLst/>
            <a:cxnLst/>
            <a:rect l="l" t="t" r="r" b="b"/>
            <a:pathLst>
              <a:path w="200025" h="471169">
                <a:moveTo>
                  <a:pt x="199644" y="0"/>
                </a:moveTo>
                <a:lnTo>
                  <a:pt x="0" y="0"/>
                </a:lnTo>
                <a:lnTo>
                  <a:pt x="0" y="470915"/>
                </a:lnTo>
                <a:lnTo>
                  <a:pt x="199644" y="470915"/>
                </a:lnTo>
                <a:lnTo>
                  <a:pt x="199644" y="0"/>
                </a:lnTo>
                <a:close/>
              </a:path>
            </a:pathLst>
          </a:custGeom>
          <a:solidFill>
            <a:srgbClr val="18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121151" y="3483864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0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387851" y="3483864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0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656076" y="3483864"/>
            <a:ext cx="0" cy="32384"/>
          </a:xfrm>
          <a:custGeom>
            <a:avLst/>
            <a:gdLst/>
            <a:ahLst/>
            <a:cxnLst/>
            <a:rect l="l" t="t" r="r" b="b"/>
            <a:pathLst>
              <a:path h="32385">
                <a:moveTo>
                  <a:pt x="0" y="0"/>
                </a:moveTo>
                <a:lnTo>
                  <a:pt x="0" y="3200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3957320" y="2881630"/>
            <a:ext cx="46990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3227</a:t>
            </a:r>
            <a:r>
              <a:rPr sz="7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50" b="1" spc="-15" baseline="3968" dirty="0">
                <a:solidFill>
                  <a:srgbClr val="FFFFFF"/>
                </a:solidFill>
                <a:latin typeface="Calibri"/>
                <a:cs typeface="Calibri"/>
              </a:rPr>
              <a:t>3249</a:t>
            </a:r>
            <a:endParaRPr sz="1050" baseline="3968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492498" y="2888743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3185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760468" y="2912111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3043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028058" y="2926843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2954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295647" y="2957576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2768</a:t>
            </a:r>
            <a:endParaRPr sz="700" dirty="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563616" y="2975230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2661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831205" y="2999359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2515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098795" y="3026156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2352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366509" y="3044190"/>
            <a:ext cx="73787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50" b="1" spc="-15" baseline="3968" dirty="0">
                <a:solidFill>
                  <a:srgbClr val="FFFFFF"/>
                </a:solidFill>
                <a:latin typeface="Calibri"/>
                <a:cs typeface="Calibri"/>
              </a:rPr>
              <a:t>2292 2284</a:t>
            </a:r>
            <a:r>
              <a:rPr sz="1050" b="1" spc="30" baseline="396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2243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169659" y="3114294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1820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437501" y="3161793"/>
            <a:ext cx="73787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50" b="1" spc="-15" baseline="3968" dirty="0">
                <a:solidFill>
                  <a:srgbClr val="FFFFFF"/>
                </a:solidFill>
                <a:latin typeface="Calibri"/>
                <a:cs typeface="Calibri"/>
              </a:rPr>
              <a:t>1557 </a:t>
            </a: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1531</a:t>
            </a:r>
            <a:r>
              <a:rPr sz="7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1541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781804" y="2313559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579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049393" y="2341245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589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316983" y="2396999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624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584953" y="2429002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644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852541" y="2476246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649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120130" y="2512568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756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387847" y="2528062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783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655690" y="2544573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699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923279" y="2570480"/>
            <a:ext cx="15811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624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169659" y="2637790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1063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437502" y="2707894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1164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705091" y="2719578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1146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972807" y="2716530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296C9F"/>
                </a:solidFill>
                <a:latin typeface="Calibri"/>
                <a:cs typeface="Calibri"/>
              </a:rPr>
              <a:t>1144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154173" y="1835277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1367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421761" y="1854200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1404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689351" y="1871853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1420</a:t>
            </a:r>
            <a:endParaRPr sz="700">
              <a:latin typeface="Calibri"/>
              <a:cs typeface="Calibri"/>
            </a:endParaRPr>
          </a:p>
        </p:txBody>
      </p:sp>
      <p:graphicFrame>
        <p:nvGraphicFramePr>
          <p:cNvPr id="89" name="object 89"/>
          <p:cNvGraphicFramePr>
            <a:graphicFrameLocks noGrp="1"/>
          </p:cNvGraphicFramePr>
          <p:nvPr/>
        </p:nvGraphicFramePr>
        <p:xfrm>
          <a:off x="3957827" y="1950847"/>
          <a:ext cx="733424" cy="481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390"/>
                <a:gridCol w="68580"/>
                <a:gridCol w="199389"/>
                <a:gridCol w="66675"/>
                <a:gridCol w="199390"/>
              </a:tblGrid>
              <a:tr h="292481">
                <a:tc>
                  <a:txBody>
                    <a:bodyPr/>
                    <a:lstStyle/>
                    <a:p>
                      <a:pPr marR="2540" algn="r">
                        <a:lnSpc>
                          <a:spcPts val="700"/>
                        </a:lnSpc>
                      </a:pPr>
                      <a:r>
                        <a:rPr sz="7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1421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8487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ts val="660"/>
                        </a:lnSpc>
                      </a:pPr>
                      <a:r>
                        <a:rPr sz="7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1435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8487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ts val="835"/>
                        </a:lnSpc>
                      </a:pPr>
                      <a:r>
                        <a:rPr sz="7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1426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18487C"/>
                    </a:solidFill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700" b="1" spc="-10" dirty="0">
                          <a:solidFill>
                            <a:srgbClr val="296C9F"/>
                          </a:solidFill>
                          <a:latin typeface="Calibri"/>
                          <a:cs typeface="Calibri"/>
                        </a:rPr>
                        <a:t>584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solidFill>
                      <a:srgbClr val="9EC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700" b="1" spc="-10" dirty="0">
                          <a:solidFill>
                            <a:srgbClr val="296C9F"/>
                          </a:solidFill>
                          <a:latin typeface="Calibri"/>
                          <a:cs typeface="Calibri"/>
                        </a:rPr>
                        <a:t>568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solidFill>
                      <a:srgbClr val="9EC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700" b="1" spc="-10" dirty="0">
                          <a:solidFill>
                            <a:srgbClr val="296C9F"/>
                          </a:solidFill>
                          <a:latin typeface="Calibri"/>
                          <a:cs typeface="Calibri"/>
                        </a:rPr>
                        <a:t>570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9EC9E0"/>
                    </a:solidFill>
                  </a:tcPr>
                </a:tc>
              </a:tr>
            </a:tbl>
          </a:graphicData>
        </a:graphic>
      </p:graphicFrame>
      <p:sp>
        <p:nvSpPr>
          <p:cNvPr id="90" name="object 90"/>
          <p:cNvSpPr txBox="1"/>
          <p:nvPr/>
        </p:nvSpPr>
        <p:spPr>
          <a:xfrm>
            <a:off x="4760468" y="1973707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1477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028058" y="1998345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1485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295647" y="2044955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1506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563616" y="2068449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1538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831205" y="2117852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1520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098795" y="2138553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1508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366510" y="2153539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1483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634354" y="2176399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1528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901942" y="2211070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1550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169659" y="2208657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1534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437502" y="2267458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1501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705091" y="2280031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1513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972807" y="2266315"/>
            <a:ext cx="20256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FFFFFF"/>
                </a:solidFill>
                <a:latin typeface="Calibri"/>
                <a:cs typeface="Calibri"/>
              </a:rPr>
              <a:t>1580</a:t>
            </a:r>
            <a:endParaRPr sz="700">
              <a:latin typeface="Calibri"/>
              <a:cs typeface="Calibri"/>
            </a:endParaRPr>
          </a:p>
        </p:txBody>
      </p:sp>
      <p:pic>
        <p:nvPicPr>
          <p:cNvPr id="103" name="object 10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31542" y="3581400"/>
            <a:ext cx="5154167" cy="374904"/>
          </a:xfrm>
          <a:prstGeom prst="rect">
            <a:avLst/>
          </a:prstGeom>
        </p:spPr>
      </p:pic>
      <p:sp>
        <p:nvSpPr>
          <p:cNvPr id="104" name="object 104"/>
          <p:cNvSpPr txBox="1"/>
          <p:nvPr/>
        </p:nvSpPr>
        <p:spPr>
          <a:xfrm>
            <a:off x="4551045" y="1263522"/>
            <a:ext cx="2007870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935"/>
              </a:lnSpc>
              <a:spcBef>
                <a:spcPts val="105"/>
              </a:spcBef>
            </a:pPr>
            <a:r>
              <a:rPr sz="800" b="1" dirty="0">
                <a:solidFill>
                  <a:srgbClr val="0000FF"/>
                </a:solidFill>
                <a:latin typeface="Arial"/>
                <a:cs typeface="Arial"/>
              </a:rPr>
              <a:t>Number of </a:t>
            </a:r>
            <a:r>
              <a:rPr sz="800" b="1" spc="-15" dirty="0">
                <a:solidFill>
                  <a:srgbClr val="0000FF"/>
                </a:solidFill>
                <a:latin typeface="Arial"/>
                <a:cs typeface="Arial"/>
              </a:rPr>
              <a:t>UAC </a:t>
            </a:r>
            <a:r>
              <a:rPr sz="800" b="1" dirty="0">
                <a:solidFill>
                  <a:srgbClr val="0000FF"/>
                </a:solidFill>
                <a:latin typeface="Arial"/>
                <a:cs typeface="Arial"/>
              </a:rPr>
              <a:t>per accommodation</a:t>
            </a:r>
            <a:r>
              <a:rPr sz="800" b="1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0000FF"/>
                </a:solidFill>
                <a:latin typeface="Arial"/>
                <a:cs typeface="Arial"/>
              </a:rPr>
              <a:t>type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ts val="935"/>
              </a:lnSpc>
            </a:pPr>
            <a:r>
              <a:rPr sz="800" spc="-5" dirty="0">
                <a:latin typeface="Arial"/>
                <a:cs typeface="Arial"/>
              </a:rPr>
              <a:t>31 January 2020 </a:t>
            </a:r>
            <a:r>
              <a:rPr sz="800" dirty="0">
                <a:latin typeface="Arial"/>
                <a:cs typeface="Arial"/>
              </a:rPr>
              <a:t>– </a:t>
            </a:r>
            <a:r>
              <a:rPr sz="800" spc="-5" dirty="0">
                <a:latin typeface="Arial"/>
                <a:cs typeface="Arial"/>
              </a:rPr>
              <a:t>31 October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2020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3194305" y="4056888"/>
            <a:ext cx="56515" cy="55244"/>
          </a:xfrm>
          <a:custGeom>
            <a:avLst/>
            <a:gdLst/>
            <a:ahLst/>
            <a:cxnLst/>
            <a:rect l="l" t="t" r="r" b="b"/>
            <a:pathLst>
              <a:path w="56514" h="55245">
                <a:moveTo>
                  <a:pt x="56387" y="0"/>
                </a:moveTo>
                <a:lnTo>
                  <a:pt x="0" y="0"/>
                </a:lnTo>
                <a:lnTo>
                  <a:pt x="0" y="54863"/>
                </a:lnTo>
                <a:lnTo>
                  <a:pt x="56387" y="54863"/>
                </a:lnTo>
                <a:lnTo>
                  <a:pt x="56387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308091" y="405688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3" y="0"/>
                </a:moveTo>
                <a:lnTo>
                  <a:pt x="0" y="0"/>
                </a:lnTo>
                <a:lnTo>
                  <a:pt x="0" y="54863"/>
                </a:lnTo>
                <a:lnTo>
                  <a:pt x="54863" y="54863"/>
                </a:lnTo>
                <a:lnTo>
                  <a:pt x="54863" y="0"/>
                </a:lnTo>
                <a:close/>
              </a:path>
            </a:pathLst>
          </a:custGeom>
          <a:solidFill>
            <a:srgbClr val="9EC9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699504" y="4056888"/>
            <a:ext cx="56515" cy="55244"/>
          </a:xfrm>
          <a:custGeom>
            <a:avLst/>
            <a:gdLst/>
            <a:ahLst/>
            <a:cxnLst/>
            <a:rect l="l" t="t" r="r" b="b"/>
            <a:pathLst>
              <a:path w="56514" h="55245">
                <a:moveTo>
                  <a:pt x="56387" y="0"/>
                </a:moveTo>
                <a:lnTo>
                  <a:pt x="0" y="0"/>
                </a:lnTo>
                <a:lnTo>
                  <a:pt x="0" y="54863"/>
                </a:lnTo>
                <a:lnTo>
                  <a:pt x="56387" y="54863"/>
                </a:lnTo>
                <a:lnTo>
                  <a:pt x="56387" y="0"/>
                </a:lnTo>
                <a:close/>
              </a:path>
            </a:pathLst>
          </a:custGeom>
          <a:solidFill>
            <a:srgbClr val="18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3241929" y="3999103"/>
            <a:ext cx="4748530" cy="23852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18415">
              <a:lnSpc>
                <a:spcPts val="800"/>
              </a:lnSpc>
              <a:spcBef>
                <a:spcPts val="260"/>
              </a:spcBef>
              <a:tabLst>
                <a:tab pos="2145030" algn="l"/>
                <a:tab pos="3537585" algn="l"/>
              </a:tabLst>
            </a:pP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Out of long term or</a:t>
            </a:r>
            <a:r>
              <a:rPr sz="800" spc="6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temporary</a:t>
            </a:r>
            <a:r>
              <a:rPr sz="800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accommodation	</a:t>
            </a:r>
            <a:r>
              <a:rPr sz="800" dirty="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sz="800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temporary</a:t>
            </a:r>
            <a:r>
              <a:rPr sz="800" spc="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accommodation	</a:t>
            </a:r>
            <a:r>
              <a:rPr sz="800" dirty="0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long term accommodation  </a:t>
            </a:r>
            <a:r>
              <a:rPr sz="80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Calibri"/>
                <a:cs typeface="Calibri"/>
              </a:rPr>
              <a:t>255 </a:t>
            </a:r>
            <a:r>
              <a:rPr sz="800" u="sng" spc="-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Calibri"/>
                <a:cs typeface="Calibri"/>
              </a:rPr>
              <a:t>of which pending</a:t>
            </a:r>
            <a:r>
              <a:rPr sz="80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Calibri"/>
                <a:cs typeface="Calibri"/>
              </a:rPr>
              <a:t> </a:t>
            </a:r>
            <a:r>
              <a:rPr sz="800" u="sng" spc="-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Calibri"/>
                <a:cs typeface="Calibri"/>
              </a:rPr>
              <a:t>transfer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9600056" y="6146089"/>
            <a:ext cx="1020444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With support</a:t>
            </a:r>
            <a:r>
              <a:rPr sz="1000" spc="-5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from: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110" name="object 1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581389" y="6348983"/>
            <a:ext cx="1467611" cy="509014"/>
          </a:xfrm>
          <a:prstGeom prst="rect">
            <a:avLst/>
          </a:prstGeom>
        </p:spPr>
      </p:pic>
      <p:grpSp>
        <p:nvGrpSpPr>
          <p:cNvPr id="111" name="object 111"/>
          <p:cNvGrpSpPr/>
          <p:nvPr/>
        </p:nvGrpSpPr>
        <p:grpSpPr>
          <a:xfrm>
            <a:off x="9437942" y="1597152"/>
            <a:ext cx="1349375" cy="2277110"/>
            <a:chOff x="8294941" y="1597152"/>
            <a:chExt cx="1349375" cy="2277110"/>
          </a:xfrm>
        </p:grpSpPr>
        <p:sp>
          <p:nvSpPr>
            <p:cNvPr id="112" name="object 112"/>
            <p:cNvSpPr/>
            <p:nvPr/>
          </p:nvSpPr>
          <p:spPr>
            <a:xfrm>
              <a:off x="8299704" y="1687080"/>
              <a:ext cx="1344295" cy="390525"/>
            </a:xfrm>
            <a:custGeom>
              <a:avLst/>
              <a:gdLst/>
              <a:ahLst/>
              <a:cxnLst/>
              <a:rect l="l" t="t" r="r" b="b"/>
              <a:pathLst>
                <a:path w="1344295" h="390525">
                  <a:moveTo>
                    <a:pt x="161544" y="0"/>
                  </a:moveTo>
                  <a:lnTo>
                    <a:pt x="0" y="0"/>
                  </a:lnTo>
                  <a:lnTo>
                    <a:pt x="0" y="105143"/>
                  </a:lnTo>
                  <a:lnTo>
                    <a:pt x="161544" y="105143"/>
                  </a:lnTo>
                  <a:lnTo>
                    <a:pt x="161544" y="0"/>
                  </a:lnTo>
                  <a:close/>
                </a:path>
                <a:path w="1344295" h="390525">
                  <a:moveTo>
                    <a:pt x="1344168" y="284988"/>
                  </a:moveTo>
                  <a:lnTo>
                    <a:pt x="0" y="284988"/>
                  </a:lnTo>
                  <a:lnTo>
                    <a:pt x="0" y="390131"/>
                  </a:lnTo>
                  <a:lnTo>
                    <a:pt x="1344168" y="390131"/>
                  </a:lnTo>
                  <a:lnTo>
                    <a:pt x="1344168" y="284988"/>
                  </a:lnTo>
                  <a:close/>
                </a:path>
              </a:pathLst>
            </a:custGeom>
            <a:solidFill>
              <a:srgbClr val="18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299704" y="2257043"/>
              <a:ext cx="737870" cy="673735"/>
            </a:xfrm>
            <a:custGeom>
              <a:avLst/>
              <a:gdLst/>
              <a:ahLst/>
              <a:cxnLst/>
              <a:rect l="l" t="t" r="r" b="b"/>
              <a:pathLst>
                <a:path w="737870" h="673735">
                  <a:moveTo>
                    <a:pt x="1524" y="568452"/>
                  </a:moveTo>
                  <a:lnTo>
                    <a:pt x="0" y="568452"/>
                  </a:lnTo>
                  <a:lnTo>
                    <a:pt x="0" y="673608"/>
                  </a:lnTo>
                  <a:lnTo>
                    <a:pt x="1524" y="673608"/>
                  </a:lnTo>
                  <a:lnTo>
                    <a:pt x="1524" y="568452"/>
                  </a:lnTo>
                  <a:close/>
                </a:path>
                <a:path w="737870" h="673735">
                  <a:moveTo>
                    <a:pt x="350520" y="283464"/>
                  </a:moveTo>
                  <a:lnTo>
                    <a:pt x="0" y="283464"/>
                  </a:lnTo>
                  <a:lnTo>
                    <a:pt x="0" y="388620"/>
                  </a:lnTo>
                  <a:lnTo>
                    <a:pt x="350520" y="388620"/>
                  </a:lnTo>
                  <a:lnTo>
                    <a:pt x="350520" y="283464"/>
                  </a:lnTo>
                  <a:close/>
                </a:path>
                <a:path w="737870" h="673735">
                  <a:moveTo>
                    <a:pt x="737616" y="0"/>
                  </a:moveTo>
                  <a:lnTo>
                    <a:pt x="0" y="0"/>
                  </a:lnTo>
                  <a:lnTo>
                    <a:pt x="0" y="105156"/>
                  </a:lnTo>
                  <a:lnTo>
                    <a:pt x="737616" y="105156"/>
                  </a:lnTo>
                  <a:lnTo>
                    <a:pt x="737616" y="0"/>
                  </a:lnTo>
                  <a:close/>
                </a:path>
              </a:pathLst>
            </a:custGeom>
            <a:solidFill>
              <a:srgbClr val="9EC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299704" y="3108959"/>
              <a:ext cx="178435" cy="675640"/>
            </a:xfrm>
            <a:custGeom>
              <a:avLst/>
              <a:gdLst/>
              <a:ahLst/>
              <a:cxnLst/>
              <a:rect l="l" t="t" r="r" b="b"/>
              <a:pathLst>
                <a:path w="178434" h="675639">
                  <a:moveTo>
                    <a:pt x="140208" y="284988"/>
                  </a:moveTo>
                  <a:lnTo>
                    <a:pt x="0" y="284988"/>
                  </a:lnTo>
                  <a:lnTo>
                    <a:pt x="0" y="390144"/>
                  </a:lnTo>
                  <a:lnTo>
                    <a:pt x="140208" y="390144"/>
                  </a:lnTo>
                  <a:lnTo>
                    <a:pt x="140208" y="284988"/>
                  </a:lnTo>
                  <a:close/>
                </a:path>
                <a:path w="178434" h="675639">
                  <a:moveTo>
                    <a:pt x="158496" y="569976"/>
                  </a:moveTo>
                  <a:lnTo>
                    <a:pt x="0" y="569976"/>
                  </a:lnTo>
                  <a:lnTo>
                    <a:pt x="0" y="675132"/>
                  </a:lnTo>
                  <a:lnTo>
                    <a:pt x="158496" y="675132"/>
                  </a:lnTo>
                  <a:lnTo>
                    <a:pt x="158496" y="569976"/>
                  </a:lnTo>
                  <a:close/>
                </a:path>
                <a:path w="178434" h="675639">
                  <a:moveTo>
                    <a:pt x="178308" y="0"/>
                  </a:moveTo>
                  <a:lnTo>
                    <a:pt x="0" y="0"/>
                  </a:lnTo>
                  <a:lnTo>
                    <a:pt x="0" y="106680"/>
                  </a:lnTo>
                  <a:lnTo>
                    <a:pt x="178308" y="106680"/>
                  </a:lnTo>
                  <a:lnTo>
                    <a:pt x="178308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299704" y="1597152"/>
              <a:ext cx="0" cy="2277110"/>
            </a:xfrm>
            <a:custGeom>
              <a:avLst/>
              <a:gdLst/>
              <a:ahLst/>
              <a:cxnLst/>
              <a:rect l="l" t="t" r="r" b="b"/>
              <a:pathLst>
                <a:path h="2277110">
                  <a:moveTo>
                    <a:pt x="0" y="0"/>
                  </a:moveTo>
                  <a:lnTo>
                    <a:pt x="0" y="2276856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6" name="object 116"/>
          <p:cNvSpPr txBox="1"/>
          <p:nvPr/>
        </p:nvSpPr>
        <p:spPr>
          <a:xfrm>
            <a:off x="9669018" y="1651762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404040"/>
                </a:solidFill>
                <a:latin typeface="Calibri"/>
                <a:cs typeface="Calibri"/>
              </a:rPr>
              <a:t>169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0783570" y="1936497"/>
            <a:ext cx="25717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404040"/>
                </a:solidFill>
                <a:latin typeface="Calibri"/>
                <a:cs typeface="Calibri"/>
              </a:rPr>
              <a:t>1411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0246232" y="2220849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404040"/>
                </a:solidFill>
                <a:latin typeface="Calibri"/>
                <a:cs typeface="Calibri"/>
              </a:rPr>
              <a:t>775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9858502" y="2505584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404040"/>
                </a:solidFill>
                <a:latin typeface="Calibri"/>
                <a:cs typeface="Calibri"/>
              </a:rPr>
              <a:t>368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9498331" y="2789936"/>
            <a:ext cx="1105535" cy="1110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ts val="1030"/>
              </a:lnSpc>
              <a:spcBef>
                <a:spcPts val="100"/>
              </a:spcBef>
            </a:pPr>
            <a:r>
              <a:rPr sz="900" b="1" dirty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790"/>
              </a:lnSpc>
            </a:pP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0 of 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which pending</a:t>
            </a:r>
            <a:r>
              <a:rPr sz="700" u="sng" spc="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transfer</a:t>
            </a:r>
            <a:endParaRPr sz="700">
              <a:latin typeface="Calibri"/>
              <a:cs typeface="Calibri"/>
            </a:endParaRPr>
          </a:p>
          <a:p>
            <a:pPr marL="200025">
              <a:spcBef>
                <a:spcPts val="425"/>
              </a:spcBef>
            </a:pPr>
            <a:r>
              <a:rPr sz="900" b="1" spc="-5" dirty="0">
                <a:solidFill>
                  <a:srgbClr val="404040"/>
                </a:solidFill>
                <a:latin typeface="Calibri"/>
                <a:cs typeface="Calibri"/>
              </a:rPr>
              <a:t>187</a:t>
            </a:r>
            <a:endParaRPr sz="900">
              <a:latin typeface="Calibri"/>
              <a:cs typeface="Calibri"/>
            </a:endParaRPr>
          </a:p>
          <a:p>
            <a:pPr marL="12700">
              <a:spcBef>
                <a:spcPts val="25"/>
              </a:spcBef>
            </a:pP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18 of 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which pending</a:t>
            </a:r>
            <a:r>
              <a:rPr sz="700" u="sng" spc="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transfer</a:t>
            </a:r>
            <a:endParaRPr sz="700">
              <a:latin typeface="Calibri"/>
              <a:cs typeface="Calibri"/>
            </a:endParaRPr>
          </a:p>
          <a:p>
            <a:pPr marL="163195">
              <a:lnSpc>
                <a:spcPts val="1065"/>
              </a:lnSpc>
              <a:spcBef>
                <a:spcPts val="290"/>
              </a:spcBef>
            </a:pPr>
            <a:r>
              <a:rPr sz="900" b="1" spc="-5" dirty="0">
                <a:solidFill>
                  <a:srgbClr val="404040"/>
                </a:solidFill>
                <a:latin typeface="Calibri"/>
                <a:cs typeface="Calibri"/>
              </a:rPr>
              <a:t>148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825"/>
              </a:lnSpc>
            </a:pP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120 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which pending</a:t>
            </a:r>
            <a:r>
              <a:rPr sz="700" u="sng" spc="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transfer</a:t>
            </a:r>
            <a:endParaRPr sz="700">
              <a:latin typeface="Calibri"/>
              <a:cs typeface="Calibri"/>
            </a:endParaRPr>
          </a:p>
          <a:p>
            <a:pPr marL="180340">
              <a:lnSpc>
                <a:spcPts val="1030"/>
              </a:lnSpc>
              <a:spcBef>
                <a:spcPts val="355"/>
              </a:spcBef>
            </a:pPr>
            <a:r>
              <a:rPr sz="900" b="1" spc="-5" dirty="0">
                <a:solidFill>
                  <a:srgbClr val="404040"/>
                </a:solidFill>
                <a:latin typeface="Calibri"/>
                <a:cs typeface="Calibri"/>
              </a:rPr>
              <a:t>166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790"/>
              </a:lnSpc>
            </a:pP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56 of 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which pending</a:t>
            </a:r>
            <a:r>
              <a:rPr sz="700" u="sng" spc="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transfer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9216390" y="1668018"/>
            <a:ext cx="16383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SIL</a:t>
            </a:r>
            <a:endParaRPr sz="7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9003919" y="1952371"/>
            <a:ext cx="37655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Shelters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9083167" y="2236978"/>
            <a:ext cx="29718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404040"/>
                </a:solidFill>
                <a:latin typeface="Arial"/>
                <a:cs typeface="Arial"/>
              </a:rPr>
              <a:t>H</a:t>
            </a:r>
            <a:r>
              <a:rPr sz="700" b="1" dirty="0">
                <a:solidFill>
                  <a:srgbClr val="404040"/>
                </a:solidFill>
                <a:latin typeface="Arial"/>
                <a:cs typeface="Arial"/>
              </a:rPr>
              <a:t>o</a:t>
            </a:r>
            <a:r>
              <a:rPr sz="700" b="1" spc="-10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sz="700" b="1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ls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890254" y="2521458"/>
            <a:ext cx="48895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Safe</a:t>
            </a:r>
            <a:r>
              <a:rPr sz="700" b="1" spc="-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zones</a:t>
            </a:r>
            <a:endParaRPr sz="7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8292211" y="2754884"/>
            <a:ext cx="1087755" cy="51879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65735" marR="5080" indent="106045">
              <a:lnSpc>
                <a:spcPts val="810"/>
              </a:lnSpc>
              <a:spcBef>
                <a:spcPts val="145"/>
              </a:spcBef>
            </a:pP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Emergency </a:t>
            </a:r>
            <a:r>
              <a:rPr sz="700" b="1" spc="-10" dirty="0">
                <a:solidFill>
                  <a:srgbClr val="404040"/>
                </a:solidFill>
                <a:latin typeface="Arial"/>
                <a:cs typeface="Arial"/>
              </a:rPr>
              <a:t>UAC  </a:t>
            </a: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accommodation</a:t>
            </a:r>
            <a:r>
              <a:rPr sz="700" b="1" spc="-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sites</a:t>
            </a:r>
            <a:endParaRPr sz="700">
              <a:latin typeface="Arial"/>
              <a:cs typeface="Arial"/>
            </a:endParaRPr>
          </a:p>
          <a:p>
            <a:pPr marL="12700" marR="5080" indent="187325">
              <a:lnSpc>
                <a:spcPts val="800"/>
              </a:lnSpc>
              <a:spcBef>
                <a:spcPts val="630"/>
              </a:spcBef>
            </a:pP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Open temporary  accommodation</a:t>
            </a:r>
            <a:r>
              <a:rPr sz="700" b="1" spc="-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facilities</a:t>
            </a:r>
            <a:endParaRPr sz="7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8164194" y="3323972"/>
            <a:ext cx="121412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Reception and</a:t>
            </a:r>
            <a:r>
              <a:rPr sz="700" b="1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Identification</a:t>
            </a:r>
            <a:endParaRPr sz="7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8593963" y="3426334"/>
            <a:ext cx="356870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10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700" b="1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700" b="1" spc="-15" dirty="0">
                <a:solidFill>
                  <a:srgbClr val="404040"/>
                </a:solidFill>
                <a:latin typeface="Arial"/>
                <a:cs typeface="Arial"/>
              </a:rPr>
              <a:t>n</a:t>
            </a:r>
            <a:r>
              <a:rPr sz="700" b="1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sz="700" b="1" spc="-10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rs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559166" y="3659505"/>
            <a:ext cx="821055" cy="11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Protective</a:t>
            </a:r>
            <a:r>
              <a:rPr sz="700" b="1" spc="-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700" b="1" spc="-5" dirty="0">
                <a:solidFill>
                  <a:srgbClr val="404040"/>
                </a:solidFill>
                <a:latin typeface="Arial"/>
                <a:cs typeface="Arial"/>
              </a:rPr>
              <a:t>custody</a:t>
            </a:r>
            <a:endParaRPr sz="7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8907019" y="1269872"/>
            <a:ext cx="1901189" cy="253274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472440" marR="5080" indent="-460375">
              <a:lnSpc>
                <a:spcPts val="910"/>
              </a:lnSpc>
              <a:spcBef>
                <a:spcPts val="175"/>
              </a:spcBef>
            </a:pPr>
            <a:r>
              <a:rPr sz="800" b="1" spc="-15" dirty="0">
                <a:solidFill>
                  <a:srgbClr val="0000FF"/>
                </a:solidFill>
                <a:latin typeface="Arial"/>
                <a:cs typeface="Arial"/>
              </a:rPr>
              <a:t>UAC </a:t>
            </a:r>
            <a:r>
              <a:rPr sz="800" b="1" spc="-5" dirty="0">
                <a:solidFill>
                  <a:srgbClr val="0000FF"/>
                </a:solidFill>
                <a:latin typeface="Arial"/>
                <a:cs typeface="Arial"/>
              </a:rPr>
              <a:t>analysis </a:t>
            </a:r>
            <a:r>
              <a:rPr sz="800" b="1" dirty="0">
                <a:solidFill>
                  <a:srgbClr val="0000FF"/>
                </a:solidFill>
                <a:latin typeface="Arial"/>
                <a:cs typeface="Arial"/>
              </a:rPr>
              <a:t>per accommodation </a:t>
            </a:r>
            <a:r>
              <a:rPr sz="800" b="1" spc="-10" dirty="0">
                <a:solidFill>
                  <a:srgbClr val="0000FF"/>
                </a:solidFill>
                <a:latin typeface="Arial"/>
                <a:cs typeface="Arial"/>
              </a:rPr>
              <a:t>type  </a:t>
            </a:r>
            <a:r>
              <a:rPr sz="800" b="1" spc="-5" dirty="0">
                <a:solidFill>
                  <a:srgbClr val="0000FF"/>
                </a:solidFill>
                <a:latin typeface="Arial"/>
                <a:cs typeface="Arial"/>
              </a:rPr>
              <a:t>Total: 3225 </a:t>
            </a:r>
            <a:r>
              <a:rPr sz="800" b="1" dirty="0">
                <a:solidFill>
                  <a:srgbClr val="0000FF"/>
                </a:solidFill>
                <a:latin typeface="Arial"/>
                <a:cs typeface="Arial"/>
              </a:rPr>
              <a:t>persons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3250693" y="6141720"/>
            <a:ext cx="4910455" cy="0"/>
          </a:xfrm>
          <a:custGeom>
            <a:avLst/>
            <a:gdLst/>
            <a:ahLst/>
            <a:cxnLst/>
            <a:rect l="l" t="t" r="r" b="b"/>
            <a:pathLst>
              <a:path w="4910455">
                <a:moveTo>
                  <a:pt x="0" y="0"/>
                </a:moveTo>
                <a:lnTo>
                  <a:pt x="49103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1" name="object 13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19069" y="4668392"/>
            <a:ext cx="4974208" cy="1412798"/>
          </a:xfrm>
          <a:prstGeom prst="rect">
            <a:avLst/>
          </a:prstGeom>
        </p:spPr>
      </p:pic>
      <p:sp>
        <p:nvSpPr>
          <p:cNvPr id="132" name="object 132"/>
          <p:cNvSpPr txBox="1"/>
          <p:nvPr/>
        </p:nvSpPr>
        <p:spPr>
          <a:xfrm>
            <a:off x="3120899" y="4453891"/>
            <a:ext cx="25717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1877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368675" y="4520566"/>
            <a:ext cx="853440" cy="26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950"/>
              </a:lnSpc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1790</a:t>
            </a:r>
            <a:r>
              <a:rPr sz="900" b="1" spc="105" dirty="0">
                <a:solidFill>
                  <a:srgbClr val="2C6F92"/>
                </a:solidFill>
                <a:latin typeface="Calibri"/>
                <a:cs typeface="Calibri"/>
              </a:rPr>
              <a:t> </a:t>
            </a:r>
            <a:r>
              <a:rPr sz="1350" b="1" spc="-7" baseline="-15432" dirty="0">
                <a:solidFill>
                  <a:srgbClr val="2C6F92"/>
                </a:solidFill>
                <a:latin typeface="Calibri"/>
                <a:cs typeface="Calibri"/>
              </a:rPr>
              <a:t>1752</a:t>
            </a:r>
            <a:endParaRPr sz="1350" baseline="-15432">
              <a:latin typeface="Calibri"/>
              <a:cs typeface="Calibri"/>
            </a:endParaRPr>
          </a:p>
          <a:p>
            <a:pPr marR="30480" algn="r">
              <a:lnSpc>
                <a:spcPts val="950"/>
              </a:lnSpc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1654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187064" y="4638295"/>
            <a:ext cx="85407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1637 </a:t>
            </a:r>
            <a:r>
              <a:rPr sz="1350" b="1" spc="-7" baseline="-24691" dirty="0">
                <a:solidFill>
                  <a:srgbClr val="2C6F92"/>
                </a:solidFill>
                <a:latin typeface="Calibri"/>
                <a:cs typeface="Calibri"/>
              </a:rPr>
              <a:t>1567</a:t>
            </a:r>
            <a:r>
              <a:rPr sz="1350" b="1" spc="-22" baseline="-24691" dirty="0">
                <a:solidFill>
                  <a:srgbClr val="2C6F92"/>
                </a:solidFill>
                <a:latin typeface="Calibri"/>
                <a:cs typeface="Calibri"/>
              </a:rPr>
              <a:t> </a:t>
            </a:r>
            <a:r>
              <a:rPr sz="1350" b="1" spc="-7" baseline="-49382" dirty="0">
                <a:solidFill>
                  <a:srgbClr val="2C6F92"/>
                </a:solidFill>
                <a:latin typeface="Calibri"/>
                <a:cs typeface="Calibri"/>
              </a:rPr>
              <a:t>1501</a:t>
            </a:r>
            <a:endParaRPr sz="1350" baseline="-49382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005705" y="4796409"/>
            <a:ext cx="5810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1431</a:t>
            </a:r>
            <a:r>
              <a:rPr sz="900" b="1" spc="70" dirty="0">
                <a:solidFill>
                  <a:srgbClr val="2C6F92"/>
                </a:solidFill>
                <a:latin typeface="Calibri"/>
                <a:cs typeface="Calibri"/>
              </a:rPr>
              <a:t> </a:t>
            </a:r>
            <a:r>
              <a:rPr sz="1350" b="1" spc="-7" baseline="-37037" dirty="0">
                <a:solidFill>
                  <a:srgbClr val="2C6F92"/>
                </a:solidFill>
                <a:latin typeface="Calibri"/>
                <a:cs typeface="Calibri"/>
              </a:rPr>
              <a:t>1335</a:t>
            </a:r>
            <a:endParaRPr sz="1350" baseline="-37037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576697" y="4948554"/>
            <a:ext cx="530225" cy="251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90"/>
              </a:lnSpc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1233</a:t>
            </a:r>
            <a:endParaRPr sz="900">
              <a:latin typeface="Calibri"/>
              <a:cs typeface="Calibri"/>
            </a:endParaRPr>
          </a:p>
          <a:p>
            <a:pPr marL="285750">
              <a:lnSpc>
                <a:spcPts val="890"/>
              </a:lnSpc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1118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097271" y="5125974"/>
            <a:ext cx="55181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1002</a:t>
            </a:r>
            <a:r>
              <a:rPr sz="900" b="1" spc="85" dirty="0">
                <a:solidFill>
                  <a:srgbClr val="2C6F92"/>
                </a:solidFill>
                <a:latin typeface="Calibri"/>
                <a:cs typeface="Calibri"/>
              </a:rPr>
              <a:t> </a:t>
            </a:r>
            <a:r>
              <a:rPr sz="1350" b="1" spc="-7" baseline="-37037" dirty="0">
                <a:solidFill>
                  <a:srgbClr val="2C6F92"/>
                </a:solidFill>
                <a:latin typeface="Calibri"/>
                <a:cs typeface="Calibri"/>
              </a:rPr>
              <a:t>904</a:t>
            </a:r>
            <a:endParaRPr sz="1350" baseline="-37037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697217" y="5204206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900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944615" y="5287137"/>
            <a:ext cx="141287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1350" b="1" spc="-7" baseline="15432" dirty="0">
                <a:solidFill>
                  <a:srgbClr val="2C6F92"/>
                </a:solidFill>
                <a:latin typeface="Calibri"/>
                <a:cs typeface="Calibri"/>
              </a:rPr>
              <a:t>830</a:t>
            </a:r>
            <a:r>
              <a:rPr sz="900" b="1" spc="-5" dirty="0">
                <a:latin typeface="Calibri"/>
                <a:cs typeface="Calibri"/>
              </a:rPr>
              <a:t> 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120 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which pending</a:t>
            </a:r>
            <a:r>
              <a:rPr sz="700" u="sng" spc="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transfer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079364" y="5591048"/>
            <a:ext cx="136334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176020" algn="l"/>
              </a:tabLst>
            </a:pP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5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6</a:t>
            </a:r>
            <a:r>
              <a:rPr sz="700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7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7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</a:t>
            </a:r>
            <a:r>
              <a:rPr sz="700" u="sng" spc="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7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7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</a:t>
            </a:r>
            <a:r>
              <a:rPr sz="700" u="sng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7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7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sfer</a:t>
            </a:r>
            <a:r>
              <a:rPr sz="700" dirty="0">
                <a:latin typeface="Calibri"/>
                <a:cs typeface="Calibri"/>
              </a:rPr>
              <a:t>	</a:t>
            </a:r>
            <a:r>
              <a:rPr sz="1350" b="1" spc="-7" baseline="3086" dirty="0">
                <a:solidFill>
                  <a:srgbClr val="2C6F92"/>
                </a:solidFill>
                <a:latin typeface="Calibri"/>
                <a:cs typeface="Calibri"/>
              </a:rPr>
              <a:t>402</a:t>
            </a:r>
            <a:endParaRPr sz="1350" baseline="3086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7750556" y="6059526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134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061452" y="6036056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2C6F92"/>
                </a:solidFill>
                <a:latin typeface="Calibri"/>
                <a:cs typeface="Calibri"/>
              </a:rPr>
              <a:t>148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151377" y="5770271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187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424173" y="5742229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696970" y="5730342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239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970147" y="5705044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272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242942" y="5659629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331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515739" y="5684622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298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788534" y="5701996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276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061584" y="5703520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274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334380" y="5755641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206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607177" y="5737962"/>
            <a:ext cx="47244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229</a:t>
            </a:r>
            <a:r>
              <a:rPr sz="900" b="1" spc="9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229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6127369" y="5777281"/>
            <a:ext cx="7962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178 </a:t>
            </a:r>
            <a:r>
              <a:rPr sz="1350" b="1" spc="-7" baseline="6172" dirty="0">
                <a:solidFill>
                  <a:srgbClr val="7E7E7E"/>
                </a:solidFill>
                <a:latin typeface="Calibri"/>
                <a:cs typeface="Calibri"/>
              </a:rPr>
              <a:t>193</a:t>
            </a:r>
            <a:r>
              <a:rPr sz="1350" b="1" spc="127" baseline="6172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350" b="1" spc="-7" baseline="9259" dirty="0">
                <a:solidFill>
                  <a:srgbClr val="7E7E7E"/>
                </a:solidFill>
                <a:latin typeface="Calibri"/>
                <a:cs typeface="Calibri"/>
              </a:rPr>
              <a:t>205</a:t>
            </a:r>
            <a:endParaRPr sz="1350" baseline="9259">
              <a:latin typeface="Calibri"/>
              <a:cs typeface="Calibri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971538" y="5764175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195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7218934" y="5960466"/>
            <a:ext cx="48387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204</a:t>
            </a:r>
            <a:r>
              <a:rPr sz="900" b="1" spc="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350" b="1" spc="-7" baseline="-33950" dirty="0">
                <a:solidFill>
                  <a:srgbClr val="2C6F92"/>
                </a:solidFill>
                <a:latin typeface="Calibri"/>
                <a:cs typeface="Calibri"/>
              </a:rPr>
              <a:t>120</a:t>
            </a:r>
            <a:endParaRPr sz="1350" baseline="-33950">
              <a:latin typeface="Calibri"/>
              <a:cs typeface="Calibri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7517129" y="5702301"/>
            <a:ext cx="1993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226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7815326" y="5753507"/>
            <a:ext cx="47244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900" b="1" spc="-5" dirty="0">
                <a:solidFill>
                  <a:srgbClr val="7E7E7E"/>
                </a:solidFill>
                <a:latin typeface="Calibri"/>
                <a:cs typeface="Calibri"/>
              </a:rPr>
              <a:t>176</a:t>
            </a:r>
            <a:r>
              <a:rPr sz="900" b="1" spc="12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350" b="1" spc="-7" baseline="-15432" dirty="0">
                <a:solidFill>
                  <a:srgbClr val="7E7E7E"/>
                </a:solidFill>
                <a:latin typeface="Calibri"/>
                <a:cs typeface="Calibri"/>
              </a:rPr>
              <a:t>166</a:t>
            </a:r>
            <a:endParaRPr sz="1350" baseline="-15432">
              <a:latin typeface="Calibri"/>
              <a:cs typeface="Calibri"/>
            </a:endParaRPr>
          </a:p>
        </p:txBody>
      </p:sp>
      <p:pic>
        <p:nvPicPr>
          <p:cNvPr id="158" name="object 15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927350" y="6238671"/>
            <a:ext cx="5246624" cy="473024"/>
          </a:xfrm>
          <a:prstGeom prst="rect">
            <a:avLst/>
          </a:prstGeom>
        </p:spPr>
      </p:pic>
      <p:sp>
        <p:nvSpPr>
          <p:cNvPr id="159" name="object 159"/>
          <p:cNvSpPr txBox="1"/>
          <p:nvPr/>
        </p:nvSpPr>
        <p:spPr>
          <a:xfrm>
            <a:off x="3753358" y="4287392"/>
            <a:ext cx="365061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35"/>
              </a:lnSpc>
              <a:spcBef>
                <a:spcPts val="100"/>
              </a:spcBef>
            </a:pPr>
            <a:r>
              <a:rPr sz="800" b="1" dirty="0">
                <a:solidFill>
                  <a:srgbClr val="0000FF"/>
                </a:solidFill>
                <a:latin typeface="Arial"/>
                <a:cs typeface="Arial"/>
              </a:rPr>
              <a:t>Number of </a:t>
            </a:r>
            <a:r>
              <a:rPr sz="800" b="1" spc="-15" dirty="0">
                <a:solidFill>
                  <a:srgbClr val="0000FF"/>
                </a:solidFill>
                <a:latin typeface="Arial"/>
                <a:cs typeface="Arial"/>
              </a:rPr>
              <a:t>UAC </a:t>
            </a:r>
            <a:r>
              <a:rPr sz="800" b="1" dirty="0">
                <a:solidFill>
                  <a:srgbClr val="0000FF"/>
                </a:solidFill>
                <a:latin typeface="Arial"/>
                <a:cs typeface="Arial"/>
              </a:rPr>
              <a:t>in </a:t>
            </a:r>
            <a:r>
              <a:rPr sz="800" b="1" spc="-5" dirty="0">
                <a:solidFill>
                  <a:srgbClr val="0000FF"/>
                </a:solidFill>
                <a:latin typeface="Arial"/>
                <a:cs typeface="Arial"/>
              </a:rPr>
              <a:t>Reception </a:t>
            </a:r>
            <a:r>
              <a:rPr sz="800" b="1" dirty="0">
                <a:solidFill>
                  <a:srgbClr val="0000FF"/>
                </a:solidFill>
                <a:latin typeface="Arial"/>
                <a:cs typeface="Arial"/>
              </a:rPr>
              <a:t>and </a:t>
            </a:r>
            <a:r>
              <a:rPr sz="800" b="1" spc="-5" dirty="0">
                <a:solidFill>
                  <a:srgbClr val="0000FF"/>
                </a:solidFill>
                <a:latin typeface="Arial"/>
                <a:cs typeface="Arial"/>
              </a:rPr>
              <a:t>Identification Centers/Protective</a:t>
            </a:r>
            <a:r>
              <a:rPr sz="800" b="1" spc="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00FF"/>
                </a:solidFill>
                <a:latin typeface="Arial"/>
                <a:cs typeface="Arial"/>
              </a:rPr>
              <a:t>Custody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ts val="935"/>
              </a:lnSpc>
            </a:pPr>
            <a:r>
              <a:rPr sz="800" spc="-5" dirty="0">
                <a:latin typeface="Arial"/>
                <a:cs typeface="Arial"/>
              </a:rPr>
              <a:t>31 January 2020 </a:t>
            </a:r>
            <a:r>
              <a:rPr sz="800" dirty="0">
                <a:latin typeface="Arial"/>
                <a:cs typeface="Arial"/>
              </a:rPr>
              <a:t>– </a:t>
            </a:r>
            <a:r>
              <a:rPr sz="800" spc="-5" dirty="0">
                <a:latin typeface="Arial"/>
                <a:cs typeface="Arial"/>
              </a:rPr>
              <a:t>31 October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2020</a:t>
            </a:r>
            <a:endParaRPr sz="80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332858" y="6603899"/>
            <a:ext cx="153543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Reception </a:t>
            </a:r>
            <a:r>
              <a:rPr sz="800" dirty="0">
                <a:solidFill>
                  <a:srgbClr val="585858"/>
                </a:solidFill>
                <a:latin typeface="Calibri"/>
                <a:cs typeface="Calibri"/>
              </a:rPr>
              <a:t>and </a:t>
            </a: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Identification</a:t>
            </a:r>
            <a:r>
              <a:rPr sz="8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Centers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6340602" y="6603899"/>
            <a:ext cx="7937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00" spc="-5" dirty="0">
                <a:solidFill>
                  <a:srgbClr val="585858"/>
                </a:solidFill>
                <a:latin typeface="Calibri"/>
                <a:cs typeface="Calibri"/>
              </a:rPr>
              <a:t>Protective</a:t>
            </a:r>
            <a:r>
              <a:rPr sz="800" spc="-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85858"/>
                </a:solidFill>
                <a:latin typeface="Calibri"/>
                <a:cs typeface="Calibri"/>
              </a:rPr>
              <a:t>custody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8447532" y="4055364"/>
            <a:ext cx="2601595" cy="2138680"/>
          </a:xfrm>
          <a:custGeom>
            <a:avLst/>
            <a:gdLst/>
            <a:ahLst/>
            <a:cxnLst/>
            <a:rect l="l" t="t" r="r" b="b"/>
            <a:pathLst>
              <a:path w="2601595" h="2138679">
                <a:moveTo>
                  <a:pt x="2601468" y="0"/>
                </a:moveTo>
                <a:lnTo>
                  <a:pt x="0" y="0"/>
                </a:lnTo>
                <a:lnTo>
                  <a:pt x="0" y="2138172"/>
                </a:lnTo>
                <a:lnTo>
                  <a:pt x="2601468" y="2138172"/>
                </a:lnTo>
                <a:lnTo>
                  <a:pt x="2601468" y="0"/>
                </a:lnTo>
                <a:close/>
              </a:path>
            </a:pathLst>
          </a:custGeom>
          <a:solidFill>
            <a:srgbClr val="7E7E7E">
              <a:alpha val="1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 txBox="1"/>
          <p:nvPr/>
        </p:nvSpPr>
        <p:spPr>
          <a:xfrm>
            <a:off x="8527542" y="4079876"/>
            <a:ext cx="2433320" cy="2053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6839"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Additionally, </a:t>
            </a:r>
            <a:r>
              <a:rPr sz="1200" b="1" dirty="0">
                <a:latin typeface="Calibri"/>
                <a:cs typeface="Calibri"/>
              </a:rPr>
              <a:t>1028 </a:t>
            </a:r>
            <a:r>
              <a:rPr sz="1100" dirty="0">
                <a:latin typeface="Calibri"/>
                <a:cs typeface="Calibri"/>
              </a:rPr>
              <a:t>UAC (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61 of which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pending transfer)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 been reported</a:t>
            </a:r>
            <a:r>
              <a:rPr sz="1100" spc="-7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  </a:t>
            </a:r>
            <a:r>
              <a:rPr sz="1100" spc="-5" dirty="0">
                <a:latin typeface="Calibri"/>
                <a:cs typeface="Calibri"/>
              </a:rPr>
              <a:t>living </a:t>
            </a:r>
            <a:r>
              <a:rPr sz="1100" dirty="0">
                <a:latin typeface="Calibri"/>
                <a:cs typeface="Calibri"/>
              </a:rPr>
              <a:t>in informal/insecure </a:t>
            </a:r>
            <a:r>
              <a:rPr sz="1100" spc="-5" dirty="0">
                <a:latin typeface="Calibri"/>
                <a:cs typeface="Calibri"/>
              </a:rPr>
              <a:t>housing  conditions such </a:t>
            </a:r>
            <a:r>
              <a:rPr sz="1100" dirty="0">
                <a:latin typeface="Calibri"/>
                <a:cs typeface="Calibri"/>
              </a:rPr>
              <a:t>as </a:t>
            </a:r>
            <a:r>
              <a:rPr sz="1100" spc="-5" dirty="0">
                <a:latin typeface="Calibri"/>
                <a:cs typeface="Calibri"/>
              </a:rPr>
              <a:t>living </a:t>
            </a:r>
            <a:r>
              <a:rPr sz="1100" dirty="0">
                <a:latin typeface="Calibri"/>
                <a:cs typeface="Calibri"/>
              </a:rPr>
              <a:t>temporarily in  apartments with others, </a:t>
            </a:r>
            <a:r>
              <a:rPr sz="1100" spc="-5" dirty="0">
                <a:latin typeface="Calibri"/>
                <a:cs typeface="Calibri"/>
              </a:rPr>
              <a:t>living </a:t>
            </a:r>
            <a:r>
              <a:rPr sz="1100" dirty="0">
                <a:latin typeface="Calibri"/>
                <a:cs typeface="Calibri"/>
              </a:rPr>
              <a:t>in </a:t>
            </a:r>
            <a:r>
              <a:rPr sz="1100" spc="-5" dirty="0">
                <a:latin typeface="Calibri"/>
                <a:cs typeface="Calibri"/>
              </a:rPr>
              <a:t>squats,  being </a:t>
            </a:r>
            <a:r>
              <a:rPr sz="1100" dirty="0">
                <a:latin typeface="Calibri"/>
                <a:cs typeface="Calibri"/>
              </a:rPr>
              <a:t>homeless and moving </a:t>
            </a:r>
            <a:r>
              <a:rPr sz="1100" spc="-5" dirty="0">
                <a:latin typeface="Calibri"/>
                <a:cs typeface="Calibri"/>
              </a:rPr>
              <a:t>frequently  </a:t>
            </a:r>
            <a:r>
              <a:rPr sz="1100" dirty="0">
                <a:latin typeface="Calibri"/>
                <a:cs typeface="Calibri"/>
              </a:rPr>
              <a:t>between different types of  </a:t>
            </a:r>
            <a:r>
              <a:rPr sz="1100" spc="-5" dirty="0">
                <a:latin typeface="Calibri"/>
                <a:cs typeface="Calibri"/>
              </a:rPr>
              <a:t>accommodation.</a:t>
            </a:r>
            <a:endParaRPr sz="1100">
              <a:latin typeface="Calibri"/>
              <a:cs typeface="Calibri"/>
            </a:endParaRPr>
          </a:p>
          <a:p>
            <a:pPr marL="12700" marR="5080">
              <a:spcBef>
                <a:spcPts val="5"/>
              </a:spcBef>
            </a:pPr>
            <a:r>
              <a:rPr sz="1100" spc="-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above </a:t>
            </a:r>
            <a:r>
              <a:rPr sz="1100" spc="-5" dirty="0">
                <a:latin typeface="Calibri"/>
                <a:cs typeface="Calibri"/>
              </a:rPr>
              <a:t>number includes </a:t>
            </a:r>
            <a:r>
              <a:rPr sz="1100" dirty="0">
                <a:latin typeface="Calibri"/>
                <a:cs typeface="Calibri"/>
              </a:rPr>
              <a:t>30 UAC with  </a:t>
            </a:r>
            <a:r>
              <a:rPr sz="1100" spc="-5" dirty="0">
                <a:latin typeface="Calibri"/>
                <a:cs typeface="Calibri"/>
              </a:rPr>
              <a:t>no </a:t>
            </a:r>
            <a:r>
              <a:rPr sz="1100" dirty="0">
                <a:latin typeface="Calibri"/>
                <a:cs typeface="Calibri"/>
              </a:rPr>
              <a:t>location reported </a:t>
            </a:r>
            <a:r>
              <a:rPr sz="1100" spc="-5" dirty="0">
                <a:latin typeface="Calibri"/>
                <a:cs typeface="Calibri"/>
              </a:rPr>
              <a:t>by </a:t>
            </a:r>
            <a:r>
              <a:rPr sz="1100" dirty="0">
                <a:latin typeface="Calibri"/>
                <a:cs typeface="Calibri"/>
              </a:rPr>
              <a:t>the referral</a:t>
            </a:r>
            <a:r>
              <a:rPr sz="1100" spc="-1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agent.  </a:t>
            </a:r>
            <a:r>
              <a:rPr sz="1100" spc="-5" dirty="0">
                <a:latin typeface="Calibri"/>
                <a:cs typeface="Calibri"/>
              </a:rPr>
              <a:t>EKKA </a:t>
            </a:r>
            <a:r>
              <a:rPr sz="1100" dirty="0">
                <a:latin typeface="Calibri"/>
                <a:cs typeface="Calibri"/>
              </a:rPr>
              <a:t>is in the process of </a:t>
            </a:r>
            <a:r>
              <a:rPr sz="1100" spc="-5" dirty="0">
                <a:latin typeface="Calibri"/>
                <a:cs typeface="Calibri"/>
              </a:rPr>
              <a:t>updating </a:t>
            </a:r>
            <a:r>
              <a:rPr sz="1100" dirty="0">
                <a:latin typeface="Calibri"/>
                <a:cs typeface="Calibri"/>
              </a:rPr>
              <a:t>this  </a:t>
            </a:r>
            <a:r>
              <a:rPr sz="1100" spc="-5" dirty="0">
                <a:latin typeface="Calibri"/>
                <a:cs typeface="Calibri"/>
              </a:rPr>
              <a:t>information.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1221740" y="470408"/>
            <a:ext cx="1541145" cy="168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7200">
              <a:spcBef>
                <a:spcPts val="105"/>
              </a:spcBef>
            </a:pPr>
            <a:r>
              <a:rPr sz="1400" b="1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Key</a:t>
            </a:r>
            <a:r>
              <a:rPr sz="1400" b="1" u="sng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Facts</a:t>
            </a:r>
            <a:endParaRPr sz="1400" dirty="0">
              <a:latin typeface="Calibri"/>
              <a:cs typeface="Calibri"/>
            </a:endParaRPr>
          </a:p>
          <a:p>
            <a:pPr marL="12700" marR="71755">
              <a:spcBef>
                <a:spcPts val="25"/>
              </a:spcBef>
            </a:pPr>
            <a:r>
              <a:rPr sz="1050" b="1" spc="5" dirty="0">
                <a:solidFill>
                  <a:srgbClr val="0000FF"/>
                </a:solidFill>
                <a:latin typeface="Calibri"/>
                <a:cs typeface="Calibri"/>
              </a:rPr>
              <a:t>2724 </a:t>
            </a:r>
            <a:r>
              <a:rPr sz="1050" spc="-5" dirty="0">
                <a:latin typeface="Calibri"/>
                <a:cs typeface="Calibri"/>
              </a:rPr>
              <a:t>children </a:t>
            </a:r>
            <a:r>
              <a:rPr sz="1050" b="1" dirty="0">
                <a:latin typeface="Calibri"/>
                <a:cs typeface="Calibri"/>
              </a:rPr>
              <a:t>in long</a:t>
            </a:r>
            <a:r>
              <a:rPr sz="1050" b="1" spc="-70" dirty="0">
                <a:latin typeface="Calibri"/>
                <a:cs typeface="Calibri"/>
              </a:rPr>
              <a:t> </a:t>
            </a:r>
            <a:r>
              <a:rPr sz="1050" b="1" spc="-5" dirty="0">
                <a:latin typeface="Calibri"/>
                <a:cs typeface="Calibri"/>
              </a:rPr>
              <a:t>term  </a:t>
            </a:r>
            <a:r>
              <a:rPr sz="1050" b="1" dirty="0">
                <a:latin typeface="Calibri"/>
                <a:cs typeface="Calibri"/>
              </a:rPr>
              <a:t>or </a:t>
            </a:r>
            <a:r>
              <a:rPr sz="1050" b="1" spc="-5" dirty="0">
                <a:latin typeface="Calibri"/>
                <a:cs typeface="Calibri"/>
              </a:rPr>
              <a:t>temporary  accommodation</a:t>
            </a:r>
            <a:endParaRPr sz="1050" dirty="0">
              <a:latin typeface="Calibri"/>
              <a:cs typeface="Calibri"/>
            </a:endParaRPr>
          </a:p>
          <a:p>
            <a:pPr marL="12700"/>
            <a:r>
              <a:rPr sz="1050" b="1" dirty="0">
                <a:solidFill>
                  <a:srgbClr val="0000FF"/>
                </a:solidFill>
                <a:latin typeface="Calibri"/>
                <a:cs typeface="Calibri"/>
              </a:rPr>
              <a:t>148* </a:t>
            </a:r>
            <a:r>
              <a:rPr sz="1050" spc="-5" dirty="0">
                <a:latin typeface="Calibri"/>
                <a:cs typeface="Calibri"/>
              </a:rPr>
              <a:t>children </a:t>
            </a:r>
            <a:r>
              <a:rPr sz="1050" dirty="0">
                <a:latin typeface="Calibri"/>
                <a:cs typeface="Calibri"/>
              </a:rPr>
              <a:t>in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RICs</a:t>
            </a:r>
            <a:endParaRPr sz="1050" dirty="0">
              <a:latin typeface="Calibri"/>
              <a:cs typeface="Calibri"/>
            </a:endParaRPr>
          </a:p>
          <a:p>
            <a:pPr marL="12700"/>
            <a:r>
              <a:rPr sz="1050" b="1" dirty="0">
                <a:solidFill>
                  <a:srgbClr val="0000FF"/>
                </a:solidFill>
                <a:latin typeface="Calibri"/>
                <a:cs typeface="Calibri"/>
              </a:rPr>
              <a:t>166* </a:t>
            </a:r>
            <a:r>
              <a:rPr sz="1050" dirty="0">
                <a:latin typeface="Calibri"/>
                <a:cs typeface="Calibri"/>
              </a:rPr>
              <a:t>children in</a:t>
            </a:r>
            <a:r>
              <a:rPr sz="1050" spc="-9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Protective</a:t>
            </a:r>
            <a:endParaRPr sz="1050" dirty="0">
              <a:latin typeface="Calibri"/>
              <a:cs typeface="Calibri"/>
            </a:endParaRPr>
          </a:p>
          <a:p>
            <a:pPr marL="12700"/>
            <a:r>
              <a:rPr sz="1050" b="1" spc="-5" dirty="0">
                <a:latin typeface="Calibri"/>
                <a:cs typeface="Calibri"/>
              </a:rPr>
              <a:t>custody</a:t>
            </a:r>
            <a:endParaRPr sz="1050" dirty="0">
              <a:latin typeface="Calibri"/>
              <a:cs typeface="Calibri"/>
            </a:endParaRPr>
          </a:p>
          <a:p>
            <a:pPr marL="12700" marR="5080"/>
            <a:r>
              <a:rPr sz="1050" b="1" dirty="0">
                <a:solidFill>
                  <a:srgbClr val="0000FF"/>
                </a:solidFill>
                <a:latin typeface="Calibri"/>
                <a:cs typeface="Calibri"/>
              </a:rPr>
              <a:t>187* </a:t>
            </a:r>
            <a:r>
              <a:rPr sz="1050" spc="-5" dirty="0">
                <a:latin typeface="Calibri"/>
                <a:cs typeface="Calibri"/>
              </a:rPr>
              <a:t>children </a:t>
            </a:r>
            <a:r>
              <a:rPr sz="1050" dirty="0">
                <a:latin typeface="Calibri"/>
                <a:cs typeface="Calibri"/>
              </a:rPr>
              <a:t>in </a:t>
            </a:r>
            <a:r>
              <a:rPr sz="1050" b="1" dirty="0">
                <a:latin typeface="Calibri"/>
                <a:cs typeface="Calibri"/>
              </a:rPr>
              <a:t>Open  </a:t>
            </a:r>
            <a:r>
              <a:rPr sz="1050" b="1" spc="-5" dirty="0">
                <a:latin typeface="Calibri"/>
                <a:cs typeface="Calibri"/>
              </a:rPr>
              <a:t>temporary accommodation  </a:t>
            </a:r>
            <a:r>
              <a:rPr sz="1050" b="1" dirty="0">
                <a:latin typeface="Calibri"/>
                <a:cs typeface="Calibri"/>
              </a:rPr>
              <a:t>facilities</a:t>
            </a:r>
            <a:endParaRPr sz="1050" dirty="0">
              <a:latin typeface="Calibri"/>
              <a:cs typeface="Calibri"/>
            </a:endParaRPr>
          </a:p>
        </p:txBody>
      </p:sp>
      <p:graphicFrame>
        <p:nvGraphicFramePr>
          <p:cNvPr id="165" name="object 165"/>
          <p:cNvGraphicFramePr>
            <a:graphicFrameLocks noGrp="1"/>
          </p:cNvGraphicFramePr>
          <p:nvPr/>
        </p:nvGraphicFramePr>
        <p:xfrm>
          <a:off x="1202690" y="2217547"/>
          <a:ext cx="2685411" cy="16982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1989"/>
                <a:gridCol w="199389"/>
                <a:gridCol w="68580"/>
                <a:gridCol w="199389"/>
                <a:gridCol w="66675"/>
                <a:gridCol w="199389"/>
              </a:tblGrid>
              <a:tr h="161671">
                <a:tc>
                  <a:txBody>
                    <a:bodyPr/>
                    <a:lstStyle/>
                    <a:p>
                      <a:pPr marL="31750">
                        <a:lnSpc>
                          <a:spcPts val="1015"/>
                        </a:lnSpc>
                      </a:pPr>
                      <a:r>
                        <a:rPr sz="1050" b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1028* </a:t>
                      </a:r>
                      <a:r>
                        <a:rPr sz="1050" spc="-5" dirty="0">
                          <a:latin typeface="Calibri"/>
                          <a:cs typeface="Calibri"/>
                        </a:rPr>
                        <a:t>children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05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5" dirty="0">
                          <a:latin typeface="Calibri"/>
                          <a:cs typeface="Calibri"/>
                        </a:rPr>
                        <a:t>Insecure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660"/>
                        </a:lnSpc>
                      </a:pPr>
                      <a:r>
                        <a:rPr sz="700" b="1" spc="-10" dirty="0">
                          <a:solidFill>
                            <a:srgbClr val="296C9F"/>
                          </a:solidFill>
                          <a:latin typeface="Calibri"/>
                          <a:cs typeface="Calibri"/>
                        </a:rPr>
                        <a:t>736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9EC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810"/>
                        </a:lnSpc>
                      </a:pPr>
                      <a:r>
                        <a:rPr sz="700" b="1" spc="-10" dirty="0">
                          <a:solidFill>
                            <a:srgbClr val="296C9F"/>
                          </a:solidFill>
                          <a:latin typeface="Calibri"/>
                          <a:cs typeface="Calibri"/>
                        </a:rPr>
                        <a:t>698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9EC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700" b="1" spc="-10" dirty="0">
                          <a:solidFill>
                            <a:srgbClr val="296C9F"/>
                          </a:solidFill>
                          <a:latin typeface="Calibri"/>
                          <a:cs typeface="Calibri"/>
                        </a:rPr>
                        <a:t>641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9EC9E0"/>
                    </a:solidFill>
                  </a:tcPr>
                </a:tc>
              </a:tr>
              <a:tr h="177355">
                <a:tc>
                  <a:txBody>
                    <a:bodyPr/>
                    <a:lstStyle/>
                    <a:p>
                      <a:pPr marL="31750">
                        <a:lnSpc>
                          <a:spcPts val="1000"/>
                        </a:lnSpc>
                      </a:pPr>
                      <a:r>
                        <a:rPr sz="1050" b="1" dirty="0">
                          <a:latin typeface="Calibri"/>
                          <a:cs typeface="Calibri"/>
                        </a:rPr>
                        <a:t>housing</a:t>
                      </a:r>
                      <a:r>
                        <a:rPr sz="105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dirty="0">
                          <a:latin typeface="Calibri"/>
                          <a:cs typeface="Calibri"/>
                        </a:rPr>
                        <a:t>conditions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</a:tr>
              <a:tr h="455866">
                <a:tc>
                  <a:txBody>
                    <a:bodyPr/>
                    <a:lstStyle/>
                    <a:p>
                      <a:pPr marL="31750" marR="3562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*</a:t>
                      </a:r>
                      <a:r>
                        <a:rPr sz="900" b="1" i="1" spc="-5" dirty="0">
                          <a:latin typeface="Calibri"/>
                          <a:cs typeface="Calibri"/>
                        </a:rPr>
                        <a:t>The above numbers include </a:t>
                      </a:r>
                      <a:r>
                        <a:rPr sz="900" b="1" i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206 </a:t>
                      </a:r>
                      <a:r>
                        <a:rPr sz="900" b="1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separated children</a:t>
                      </a:r>
                      <a:r>
                        <a:rPr sz="900" b="1" i="1" spc="-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i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dirty="0">
                          <a:latin typeface="Calibri"/>
                          <a:cs typeface="Calibri"/>
                        </a:rPr>
                        <a:t>and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255</a:t>
                      </a:r>
                      <a:r>
                        <a:rPr sz="900" b="1" u="sng" spc="-5" dirty="0"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 pending transfer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9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long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2065">
                        <a:lnSpc>
                          <a:spcPct val="100000"/>
                        </a:lnSpc>
                      </a:pPr>
                      <a:r>
                        <a:rPr sz="7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3360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sz="7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3322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065">
                        <a:lnSpc>
                          <a:spcPct val="100000"/>
                        </a:lnSpc>
                      </a:pPr>
                      <a:r>
                        <a:rPr sz="7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3318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</a:tr>
              <a:tr h="356044">
                <a:tc>
                  <a:txBody>
                    <a:bodyPr/>
                    <a:lstStyle/>
                    <a:p>
                      <a:pPr marL="31750">
                        <a:lnSpc>
                          <a:spcPts val="944"/>
                        </a:lnSpc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term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temporary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Calibri"/>
                          <a:cs typeface="Calibri"/>
                        </a:rPr>
                        <a:t>accommodation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</a:tr>
              <a:tr h="547306">
                <a:tc>
                  <a:txBody>
                    <a:bodyPr/>
                    <a:lstStyle/>
                    <a:p>
                      <a:pPr marL="31750" marR="375920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050" b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4253 </a:t>
                      </a:r>
                      <a:r>
                        <a:rPr sz="1050" b="1" spc="-5" dirty="0">
                          <a:latin typeface="Calibri"/>
                          <a:cs typeface="Calibri"/>
                        </a:rPr>
                        <a:t>children </a:t>
                      </a:r>
                      <a:r>
                        <a:rPr sz="1050" b="1" dirty="0">
                          <a:latin typeface="Calibri"/>
                          <a:cs typeface="Calibri"/>
                        </a:rPr>
                        <a:t>in total </a:t>
                      </a:r>
                      <a:r>
                        <a:rPr sz="1050" spc="-5" dirty="0">
                          <a:latin typeface="Calibri"/>
                          <a:cs typeface="Calibri"/>
                        </a:rPr>
                        <a:t>out</a:t>
                      </a:r>
                      <a:r>
                        <a:rPr sz="105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of  which</a:t>
                      </a:r>
                      <a:r>
                        <a:rPr sz="1050" b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ts val="1215"/>
                        </a:lnSpc>
                      </a:pPr>
                      <a:r>
                        <a:rPr sz="1050" b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92,8%</a:t>
                      </a:r>
                      <a:r>
                        <a:rPr sz="1050" b="1" spc="-6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Boys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03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66" name="object 166"/>
          <p:cNvSpPr txBox="1"/>
          <p:nvPr/>
        </p:nvSpPr>
        <p:spPr>
          <a:xfrm>
            <a:off x="1221740" y="3895725"/>
            <a:ext cx="1042669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50" b="1" dirty="0">
                <a:solidFill>
                  <a:srgbClr val="0000FF"/>
                </a:solidFill>
                <a:latin typeface="Calibri"/>
                <a:cs typeface="Calibri"/>
              </a:rPr>
              <a:t>7,2%</a:t>
            </a:r>
            <a:r>
              <a:rPr sz="1050" b="1" spc="-5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Girls</a:t>
            </a:r>
            <a:endParaRPr sz="1050">
              <a:latin typeface="Calibri"/>
              <a:cs typeface="Calibri"/>
            </a:endParaRPr>
          </a:p>
          <a:p>
            <a:pPr marL="12700"/>
            <a:r>
              <a:rPr sz="1050" b="1" dirty="0">
                <a:solidFill>
                  <a:srgbClr val="0000FF"/>
                </a:solidFill>
                <a:latin typeface="Calibri"/>
                <a:cs typeface="Calibri"/>
              </a:rPr>
              <a:t>8,4% </a:t>
            </a:r>
            <a:r>
              <a:rPr sz="1050" dirty="0">
                <a:latin typeface="Calibri"/>
                <a:cs typeface="Calibri"/>
              </a:rPr>
              <a:t>&lt;14 years</a:t>
            </a:r>
            <a:r>
              <a:rPr sz="1050" spc="-1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old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221739" y="4337685"/>
            <a:ext cx="1572260" cy="2352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07340">
              <a:spcBef>
                <a:spcPts val="105"/>
              </a:spcBef>
            </a:pPr>
            <a:r>
              <a:rPr sz="105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Number of </a:t>
            </a:r>
            <a:r>
              <a:rPr sz="105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places 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b="1" spc="5" dirty="0">
                <a:solidFill>
                  <a:srgbClr val="0000FF"/>
                </a:solidFill>
                <a:latin typeface="Calibri"/>
                <a:cs typeface="Calibri"/>
              </a:rPr>
              <a:t>1873 </a:t>
            </a:r>
            <a:r>
              <a:rPr sz="1050" spc="-5" dirty="0">
                <a:latin typeface="Calibri"/>
                <a:cs typeface="Calibri"/>
              </a:rPr>
              <a:t>Total number </a:t>
            </a:r>
            <a:r>
              <a:rPr sz="1050" dirty="0">
                <a:latin typeface="Calibri"/>
                <a:cs typeface="Calibri"/>
              </a:rPr>
              <a:t>of</a:t>
            </a:r>
            <a:r>
              <a:rPr sz="1050" spc="-7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places  in </a:t>
            </a:r>
            <a:r>
              <a:rPr sz="1050" b="1" dirty="0">
                <a:latin typeface="Calibri"/>
                <a:cs typeface="Calibri"/>
              </a:rPr>
              <a:t>long </a:t>
            </a:r>
            <a:r>
              <a:rPr sz="1050" b="1" spc="-5" dirty="0">
                <a:latin typeface="Calibri"/>
                <a:cs typeface="Calibri"/>
              </a:rPr>
              <a:t>term  accommodation  </a:t>
            </a:r>
            <a:r>
              <a:rPr sz="1050" spc="-5" dirty="0">
                <a:latin typeface="Calibri"/>
                <a:cs typeface="Calibri"/>
              </a:rPr>
              <a:t>(Shelters/SIL)</a:t>
            </a:r>
            <a:endParaRPr sz="1050">
              <a:latin typeface="Calibri"/>
              <a:cs typeface="Calibri"/>
            </a:endParaRPr>
          </a:p>
          <a:p>
            <a:pPr marL="12700" marR="5080"/>
            <a:r>
              <a:rPr sz="1050" b="1" dirty="0">
                <a:solidFill>
                  <a:srgbClr val="0000FF"/>
                </a:solidFill>
                <a:latin typeface="Calibri"/>
                <a:cs typeface="Calibri"/>
              </a:rPr>
              <a:t>1681 </a:t>
            </a:r>
            <a:r>
              <a:rPr sz="1050" spc="-5" dirty="0">
                <a:latin typeface="Calibri"/>
                <a:cs typeface="Calibri"/>
              </a:rPr>
              <a:t>Total number </a:t>
            </a:r>
            <a:r>
              <a:rPr sz="1050" dirty="0">
                <a:latin typeface="Calibri"/>
                <a:cs typeface="Calibri"/>
              </a:rPr>
              <a:t>of </a:t>
            </a:r>
            <a:r>
              <a:rPr sz="1050" spc="-5" dirty="0">
                <a:latin typeface="Calibri"/>
                <a:cs typeface="Calibri"/>
              </a:rPr>
              <a:t>places  in </a:t>
            </a:r>
            <a:r>
              <a:rPr sz="1050" b="1" spc="-5" dirty="0">
                <a:latin typeface="Calibri"/>
                <a:cs typeface="Calibri"/>
              </a:rPr>
              <a:t>temporary  accommodation </a:t>
            </a:r>
            <a:r>
              <a:rPr sz="1050" dirty="0">
                <a:latin typeface="Calibri"/>
                <a:cs typeface="Calibri"/>
              </a:rPr>
              <a:t>(Safe  zones/Emergency  </a:t>
            </a:r>
            <a:r>
              <a:rPr sz="1050" spc="-5" dirty="0">
                <a:latin typeface="Calibri"/>
                <a:cs typeface="Calibri"/>
              </a:rPr>
              <a:t>hotels/Emergency  Accommodation</a:t>
            </a:r>
            <a:r>
              <a:rPr sz="1050" spc="-2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Sites)</a:t>
            </a:r>
            <a:endParaRPr sz="1050">
              <a:latin typeface="Calibri"/>
              <a:cs typeface="Calibri"/>
            </a:endParaRPr>
          </a:p>
          <a:p>
            <a:pPr marL="12700" marR="31115">
              <a:spcBef>
                <a:spcPts val="610"/>
              </a:spcBef>
            </a:pPr>
            <a:r>
              <a:rPr sz="800" i="1" spc="-5" dirty="0">
                <a:latin typeface="Calibri"/>
                <a:cs typeface="Calibri"/>
              </a:rPr>
              <a:t>Figures dynamically change and may  be adjusted based on verification by  </a:t>
            </a:r>
            <a:r>
              <a:rPr sz="800" i="1" dirty="0">
                <a:latin typeface="Calibri"/>
                <a:cs typeface="Calibri"/>
              </a:rPr>
              <a:t>EKKA. </a:t>
            </a:r>
            <a:r>
              <a:rPr sz="800" i="1" spc="-5" dirty="0">
                <a:latin typeface="Calibri"/>
                <a:cs typeface="Calibri"/>
              </a:rPr>
              <a:t>All figures are based on  referrals.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2915176" y="974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-5" dirty="0">
                <a:latin typeface="+mj-lt"/>
              </a:rPr>
              <a:t>Situation</a:t>
            </a:r>
            <a:r>
              <a:rPr lang="en-US" b="1" spc="-35" dirty="0">
                <a:latin typeface="+mj-lt"/>
              </a:rPr>
              <a:t> </a:t>
            </a:r>
            <a:r>
              <a:rPr lang="en-US" b="1" spc="-10" dirty="0">
                <a:latin typeface="+mj-lt"/>
              </a:rPr>
              <a:t>Update:</a:t>
            </a:r>
          </a:p>
          <a:p>
            <a:pPr marL="12700">
              <a:lnSpc>
                <a:spcPct val="100000"/>
              </a:lnSpc>
            </a:pPr>
            <a:r>
              <a:rPr lang="en-US" b="1" dirty="0">
                <a:latin typeface="+mj-lt"/>
              </a:rPr>
              <a:t>Unaccompanied </a:t>
            </a:r>
            <a:r>
              <a:rPr lang="en-US" b="1" spc="-10" dirty="0">
                <a:latin typeface="+mj-lt"/>
              </a:rPr>
              <a:t>Children </a:t>
            </a:r>
            <a:r>
              <a:rPr lang="en-US" b="1" spc="-20" dirty="0">
                <a:latin typeface="+mj-lt"/>
              </a:rPr>
              <a:t>(UAC) </a:t>
            </a:r>
            <a:r>
              <a:rPr lang="en-US" b="1" dirty="0">
                <a:latin typeface="+mj-lt"/>
              </a:rPr>
              <a:t>in </a:t>
            </a:r>
            <a:r>
              <a:rPr lang="en-US" b="1" spc="-10" dirty="0">
                <a:latin typeface="+mj-lt"/>
              </a:rPr>
              <a:t>Greece</a:t>
            </a:r>
          </a:p>
        </p:txBody>
      </p:sp>
    </p:spTree>
    <p:extLst>
      <p:ext uri="{BB962C8B-B14F-4D97-AF65-F5344CB8AC3E}">
        <p14:creationId xmlns:p14="http://schemas.microsoft.com/office/powerpoint/2010/main" val="4160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Emergency responses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sz="2400" dirty="0"/>
              <a:t> </a:t>
            </a:r>
            <a:r>
              <a:rPr lang="en-GB" sz="2400" i="1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GB" sz="2400" i="1" dirty="0" smtClean="0">
                <a:solidFill>
                  <a:schemeClr val="accent1">
                    <a:lumMod val="75000"/>
                  </a:schemeClr>
                </a:solidFill>
              </a:rPr>
              <a:t>hen there is a will, there is a way! </a:t>
            </a:r>
          </a:p>
          <a:p>
            <a:pPr lvl="0">
              <a:buFont typeface="Wingdings" charset="2"/>
              <a:buChar char="§"/>
            </a:pP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“No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child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alone” initiative by the Greek PM</a:t>
            </a:r>
            <a:r>
              <a:rPr lang="en-GB" sz="2400" dirty="0" smtClean="0"/>
              <a:t>: </a:t>
            </a:r>
            <a:r>
              <a:rPr lang="en-GB" sz="2400" dirty="0" smtClean="0"/>
              <a:t>relocation </a:t>
            </a:r>
            <a:r>
              <a:rPr lang="en-GB" sz="2400" dirty="0"/>
              <a:t>of UAMs from the overcrowded camps in the Aegean Islands to shelters in mainland Greece – no unaccompanied </a:t>
            </a:r>
            <a:r>
              <a:rPr lang="en-GB" sz="2400" dirty="0" smtClean="0"/>
              <a:t>minor in </a:t>
            </a:r>
            <a:r>
              <a:rPr lang="en-GB" sz="2400" dirty="0" smtClean="0"/>
              <a:t>hotspots</a:t>
            </a:r>
          </a:p>
          <a:p>
            <a:pPr lvl="0">
              <a:buFont typeface="Wingdings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Solidarity by EU partners</a:t>
            </a:r>
            <a:r>
              <a:rPr lang="en-US" sz="2400" dirty="0" smtClean="0"/>
              <a:t>: </a:t>
            </a:r>
            <a:r>
              <a:rPr lang="en-US" sz="2400" dirty="0" smtClean="0"/>
              <a:t>relocation </a:t>
            </a:r>
            <a:r>
              <a:rPr lang="en-US" sz="2400" dirty="0"/>
              <a:t>of unaccompanied children and children with severe medical conditions and other vulnerabilities with their families from Greece to other EU Member States (voluntary scheme)</a:t>
            </a:r>
          </a:p>
          <a:p>
            <a:endParaRPr lang="en-US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4A55677E-D131-404C-A8F9-3793014CF9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438434"/>
            <a:ext cx="1300480" cy="894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7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Durable solutions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GB" sz="2400" i="1" dirty="0" smtClean="0">
                <a:solidFill>
                  <a:schemeClr val="accent1">
                    <a:lumMod val="75000"/>
                  </a:schemeClr>
                </a:solidFill>
              </a:rPr>
              <a:t>Protection of UAMs: too little too late? 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BEST INTERESTS ASSESMENT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/>
              <a:t>F</a:t>
            </a:r>
            <a:r>
              <a:rPr lang="en-US" sz="2400" dirty="0" smtClean="0"/>
              <a:t>acilitation </a:t>
            </a:r>
            <a:r>
              <a:rPr lang="en-US" sz="2400" dirty="0"/>
              <a:t>of family reunification cases (relatives in the same country, other EU countries, countries of </a:t>
            </a:r>
            <a:r>
              <a:rPr lang="en-US" sz="2400" dirty="0" smtClean="0"/>
              <a:t>origin)</a:t>
            </a:r>
            <a:endParaRPr lang="en-US" sz="2400" dirty="0" smtClean="0"/>
          </a:p>
          <a:p>
            <a:pPr lvl="0"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Adoption of</a:t>
            </a:r>
            <a:r>
              <a:rPr lang="en-US" sz="2400" dirty="0" smtClean="0"/>
              <a:t> </a:t>
            </a:r>
            <a:r>
              <a:rPr lang="en-US" sz="2400" dirty="0"/>
              <a:t>early integration </a:t>
            </a:r>
            <a:r>
              <a:rPr lang="en-US" sz="2400" dirty="0" smtClean="0"/>
              <a:t>measures of UAMs asylum seekers </a:t>
            </a:r>
            <a:r>
              <a:rPr lang="en-US" sz="2400" dirty="0"/>
              <a:t>into </a:t>
            </a:r>
            <a:r>
              <a:rPr lang="en-US" sz="2400" dirty="0" smtClean="0"/>
              <a:t>local communities (long-term small accommodation facilities, foster care, supported independent living, effective access to primary, secondary and high education, vocational training, language courses)</a:t>
            </a:r>
            <a:endParaRPr lang="en-US" sz="24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4A55677E-D131-404C-A8F9-3793014CF9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438434"/>
            <a:ext cx="1300480" cy="894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94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</TotalTime>
  <Words>929</Words>
  <Application>Microsoft Macintosh PowerPoint</Application>
  <PresentationFormat>Widescreen</PresentationFormat>
  <Paragraphs>167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Times New Roman</vt:lpstr>
      <vt:lpstr>Wingdings</vt:lpstr>
      <vt:lpstr>Arial</vt:lpstr>
      <vt:lpstr>Retrospect</vt:lpstr>
      <vt:lpstr>Office Theme</vt:lpstr>
      <vt:lpstr>The situation of unaccompanied minors in Greece  Eva TZAVALA Researcher, Athens Public International Law Center, NKUA Legal Officer, Greek National Commission for Human Rights</vt:lpstr>
      <vt:lpstr>Legal framework</vt:lpstr>
      <vt:lpstr>Protection gaps (1)</vt:lpstr>
      <vt:lpstr>Protection gaps (2)</vt:lpstr>
      <vt:lpstr>PowerPoint Presentation</vt:lpstr>
      <vt:lpstr>Emergency responses</vt:lpstr>
      <vt:lpstr>Durable solutions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situation of unaccompanied minors in Greece  Eva TZAVALA Researcher, Athens Public International Law Center, NKUA Legal Officer, Greek National Commission for Human Rights</dc:title>
  <dc:creator>Eva Tzavala</dc:creator>
  <cp:lastModifiedBy>Eva Tzavala</cp:lastModifiedBy>
  <cp:revision>29</cp:revision>
  <dcterms:created xsi:type="dcterms:W3CDTF">2020-11-13T23:07:12Z</dcterms:created>
  <dcterms:modified xsi:type="dcterms:W3CDTF">2020-11-16T01:01:59Z</dcterms:modified>
</cp:coreProperties>
</file>